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http://customooxmlschemas.google.com/">
      <go:slidesCustomData xmlns:go="http://customooxmlschemas.google.com/" r:id="rId26" roundtripDataSignature="AMtx7miosy5D8WYeEv2WoZYPsUhI+AJp+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customschemas.google.com/relationships/presentationmetadata" Target="metadata"/><Relationship Id="rId25" Type="http://schemas.openxmlformats.org/officeDocument/2006/relationships/slide" Target="slides/slide20.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rm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nl-NL"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nl.wikipedia.org/wiki/Wiskundig_bewijs" TargetMode="External"/><Relationship Id="rId3" Type="http://schemas.openxmlformats.org/officeDocument/2006/relationships/hyperlink" Target="http://nl.wikipedia.org/wiki/Stelling_(wiskunde)" TargetMode="External"/><Relationship Id="rId4" Type="http://schemas.openxmlformats.org/officeDocument/2006/relationships/hyperlink" Target="http://www.online-stopwatch.com/eggtimer-countdown/full-screen/" TargetMode="External"/><Relationship Id="rId5" Type="http://schemas.openxmlformats.org/officeDocument/2006/relationships/hyperlink" Target="http://www.online-stopwatch.com/eggtimer-countdown/full-screen/" TargetMode="External"/><Relationship Id="rId6" Type="http://schemas.openxmlformats.org/officeDocument/2006/relationships/hyperlink" Target="http://www.online-stopwatch.com/eggtimer-countdown/full-screen/" TargetMode="External"/><Relationship Id="rId7" Type="http://schemas.openxmlformats.org/officeDocument/2006/relationships/hyperlink" Target="http://www.online-stopwatch.com/eggtimer-countdown/full-screen/" TargetMode="External"/><Relationship Id="rId8" Type="http://schemas.openxmlformats.org/officeDocument/2006/relationships/hyperlink" Target="http://www.online-stopwatch.com/eggtimer-countdown/full-screen/" TargetMode="External"/></Relationships>
</file>

<file path=ppt/notesSlides/_rels/notesSlide4.xml.rels><?xml version="1.0" encoding="UTF-8" standalone="yes"?><Relationships xmlns="http://schemas.openxmlformats.org/package/2006/relationships"><Relationship Id="rId11" Type="http://schemas.openxmlformats.org/officeDocument/2006/relationships/hyperlink" Target="http://nl.wikipedia.org/wiki/31_maart" TargetMode="External"/><Relationship Id="rId10" Type="http://schemas.openxmlformats.org/officeDocument/2006/relationships/hyperlink" Target="http://nl.wikipedia.org/wiki/Palo_Alto_(Californi%C3%AB)" TargetMode="External"/><Relationship Id="rId13" Type="http://schemas.openxmlformats.org/officeDocument/2006/relationships/hyperlink" Target="http://nl.wikipedia.org/wiki/Oostenrijk" TargetMode="External"/><Relationship Id="rId12" Type="http://schemas.openxmlformats.org/officeDocument/2006/relationships/hyperlink" Target="http://nl.wikipedia.org/wiki/2007" TargetMode="External"/><Relationship Id="rId1" Type="http://schemas.openxmlformats.org/officeDocument/2006/relationships/notesMaster" Target="../notesMasters/notesMaster1.xml"/><Relationship Id="rId2" Type="http://schemas.openxmlformats.org/officeDocument/2006/relationships/hyperlink" Target="http://nl.wikipedia.org/wiki/Wiskundig_bewijs" TargetMode="External"/><Relationship Id="rId3" Type="http://schemas.openxmlformats.org/officeDocument/2006/relationships/hyperlink" Target="http://nl.wikipedia.org/wiki/Stelling_(wiskunde)" TargetMode="External"/><Relationship Id="rId4" Type="http://schemas.openxmlformats.org/officeDocument/2006/relationships/hyperlink" Target="http://www.online-stopwatch.com/eggtimer-countdown/full-screen/" TargetMode="External"/><Relationship Id="rId9" Type="http://schemas.openxmlformats.org/officeDocument/2006/relationships/hyperlink" Target="http://nl.wikipedia.org/wiki/1921" TargetMode="External"/><Relationship Id="rId15" Type="http://schemas.openxmlformats.org/officeDocument/2006/relationships/hyperlink" Target="http://nl.wikipedia.org/wiki/Psycholoog" TargetMode="External"/><Relationship Id="rId14" Type="http://schemas.openxmlformats.org/officeDocument/2006/relationships/hyperlink" Target="http://nl.wikipedia.org/wiki/Verenigde_Staten" TargetMode="External"/><Relationship Id="rId17" Type="http://schemas.openxmlformats.org/officeDocument/2006/relationships/hyperlink" Target="http://nl.wikipedia.org/wiki/Communicatiewetenschap" TargetMode="External"/><Relationship Id="rId16" Type="http://schemas.openxmlformats.org/officeDocument/2006/relationships/hyperlink" Target="http://nl.wikipedia.org/wiki/Filoloog" TargetMode="External"/><Relationship Id="rId5" Type="http://schemas.openxmlformats.org/officeDocument/2006/relationships/hyperlink" Target="http://www.online-stopwatch.com/eggtimer-countdown/full-screen/" TargetMode="External"/><Relationship Id="rId6" Type="http://schemas.openxmlformats.org/officeDocument/2006/relationships/hyperlink" Target="http://www.online-stopwatch.com/eggtimer-countdown/full-screen/" TargetMode="External"/><Relationship Id="rId18" Type="http://schemas.openxmlformats.org/officeDocument/2006/relationships/hyperlink" Target="http://nl.wikipedia.org/wiki/Axioma" TargetMode="External"/><Relationship Id="rId7" Type="http://schemas.openxmlformats.org/officeDocument/2006/relationships/hyperlink" Target="http://nl.wikipedia.org/wiki/Villach" TargetMode="External"/><Relationship Id="rId8" Type="http://schemas.openxmlformats.org/officeDocument/2006/relationships/hyperlink" Target="http://nl.wikipedia.org/wiki/25_juli" TargetMode="Externa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 name="Google Shape;86;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8" name="Shape 158"/>
        <p:cNvGrpSpPr/>
        <p:nvPr/>
      </p:nvGrpSpPr>
      <p:grpSpPr>
        <a:xfrm>
          <a:off x="0" y="0"/>
          <a:ext cx="0" cy="0"/>
          <a:chOff x="0" y="0"/>
          <a:chExt cx="0" cy="0"/>
        </a:xfrm>
      </p:grpSpPr>
      <p:sp>
        <p:nvSpPr>
          <p:cNvPr id="159" name="Google Shape;159;p1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0" name="Google Shape;160;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6" name="Shape 166"/>
        <p:cNvGrpSpPr/>
        <p:nvPr/>
      </p:nvGrpSpPr>
      <p:grpSpPr>
        <a:xfrm>
          <a:off x="0" y="0"/>
          <a:ext cx="0" cy="0"/>
          <a:chOff x="0" y="0"/>
          <a:chExt cx="0" cy="0"/>
        </a:xfrm>
      </p:grpSpPr>
      <p:sp>
        <p:nvSpPr>
          <p:cNvPr id="167" name="Google Shape;167;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168" name="Google Shape;168;p1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None/>
            </a:pPr>
            <a:r>
              <a:rPr lang="nl-NL"/>
              <a:t>Behalve kennis van eigen en andermans motivatie is ook kennis van communicatie van essentieel belang in je functie als veranderkundige. En dat communiceren erg moeilijk is, bewijzen de afbeelding op de dia, evenals het volgende fragment:</a:t>
            </a:r>
            <a:endParaRPr/>
          </a:p>
          <a:p>
            <a:pPr indent="0" lvl="0" marL="0" rtl="0" algn="l">
              <a:spcBef>
                <a:spcPts val="0"/>
              </a:spcBef>
              <a:spcAft>
                <a:spcPts val="0"/>
              </a:spcAft>
              <a:buNone/>
            </a:pPr>
            <a:r>
              <a:t/>
            </a:r>
            <a:endParaRPr/>
          </a:p>
          <a:p>
            <a:pPr indent="0" lvl="0" marL="0" rtl="0" algn="l">
              <a:spcBef>
                <a:spcPts val="0"/>
              </a:spcBef>
              <a:spcAft>
                <a:spcPts val="0"/>
              </a:spcAft>
              <a:buNone/>
            </a:pPr>
            <a:r>
              <a:rPr lang="nl-NL"/>
              <a:t>In het fragment communicatie op INHOUD.</a:t>
            </a:r>
            <a:endParaRPr/>
          </a:p>
          <a:p>
            <a:pPr indent="0" lvl="0" marL="0" rtl="0" algn="l">
              <a:spcBef>
                <a:spcPts val="0"/>
              </a:spcBef>
              <a:spcAft>
                <a:spcPts val="0"/>
              </a:spcAft>
              <a:buNone/>
            </a:pPr>
            <a:r>
              <a:rPr lang="nl-NL">
                <a:latin typeface="Arial"/>
                <a:ea typeface="Arial"/>
                <a:cs typeface="Arial"/>
                <a:sym typeface="Arial"/>
              </a:rPr>
              <a:t>Doel: bewustwording van het verschil tussen inhoud en betrekking en het belang om over de betrekking te communiceren (=metacommunicatie)</a:t>
            </a:r>
            <a:endParaRPr/>
          </a:p>
          <a:p>
            <a:pPr indent="0" lvl="0" marL="0" rtl="0" algn="l">
              <a:spcBef>
                <a:spcPts val="0"/>
              </a:spcBef>
              <a:spcAft>
                <a:spcPts val="0"/>
              </a:spcAft>
              <a:buNone/>
            </a:pPr>
            <a:r>
              <a:t/>
            </a:r>
            <a:endParaRPr>
              <a:latin typeface="Arial"/>
              <a:ea typeface="Arial"/>
              <a:cs typeface="Arial"/>
              <a:sym typeface="Arial"/>
            </a:endParaRPr>
          </a:p>
          <a:p>
            <a:pPr indent="0" lvl="0" marL="0" rtl="0" algn="l">
              <a:spcBef>
                <a:spcPts val="0"/>
              </a:spcBef>
              <a:spcAft>
                <a:spcPts val="0"/>
              </a:spcAft>
              <a:buNone/>
            </a:pPr>
            <a:r>
              <a:rPr lang="nl-NL">
                <a:latin typeface="Arial"/>
                <a:ea typeface="Arial"/>
                <a:cs typeface="Arial"/>
                <a:sym typeface="Arial"/>
              </a:rPr>
              <a:t>In dit fragment wordt alleen op inhoudsniveau gesproken. De zoon had een opmerking op betrekkingsniveau kunnen maken door te zeggen: “Ma, ik voel me als een klein kind behandeld. Hou er eens over op!”</a:t>
            </a:r>
            <a:endParaRPr/>
          </a:p>
          <a:p>
            <a:pPr indent="0" lvl="0" marL="0" rtl="0" algn="l">
              <a:spcBef>
                <a:spcPts val="0"/>
              </a:spcBef>
              <a:spcAft>
                <a:spcPts val="0"/>
              </a:spcAft>
              <a:buNone/>
            </a:pPr>
            <a:r>
              <a:t/>
            </a:r>
            <a:endParaRPr/>
          </a:p>
        </p:txBody>
      </p:sp>
      <p:sp>
        <p:nvSpPr>
          <p:cNvPr id="169" name="Google Shape;169;p1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4" name="Shape 174"/>
        <p:cNvGrpSpPr/>
        <p:nvPr/>
      </p:nvGrpSpPr>
      <p:grpSpPr>
        <a:xfrm>
          <a:off x="0" y="0"/>
          <a:ext cx="0" cy="0"/>
          <a:chOff x="0" y="0"/>
          <a:chExt cx="0" cy="0"/>
        </a:xfrm>
      </p:grpSpPr>
      <p:sp>
        <p:nvSpPr>
          <p:cNvPr id="175" name="Google Shape;175;p1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nl-NL"/>
              <a:t>‹#›</a:t>
            </a:fld>
            <a:endParaRPr/>
          </a:p>
        </p:txBody>
      </p:sp>
      <p:sp>
        <p:nvSpPr>
          <p:cNvPr id="176" name="Google Shape;176;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177" name="Google Shape;177;p12: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rmAutofit/>
          </a:bodyPr>
          <a:lstStyle/>
          <a:p>
            <a:pPr indent="0" lvl="0" marL="0" rtl="0" algn="l">
              <a:lnSpc>
                <a:spcPct val="80000"/>
              </a:lnSpc>
              <a:spcBef>
                <a:spcPts val="0"/>
              </a:spcBef>
              <a:spcAft>
                <a:spcPts val="0"/>
              </a:spcAft>
              <a:buNone/>
            </a:pPr>
            <a:r>
              <a:rPr b="1" lang="nl-NL" sz="480"/>
              <a:t>Communiceren met 4 monden en 4 oren (Model van  Schulz von Thun). </a:t>
            </a:r>
            <a:endParaRPr sz="480"/>
          </a:p>
          <a:p>
            <a:pPr indent="0" lvl="0" marL="0" rtl="0" algn="l">
              <a:lnSpc>
                <a:spcPct val="80000"/>
              </a:lnSpc>
              <a:spcBef>
                <a:spcPts val="0"/>
              </a:spcBef>
              <a:spcAft>
                <a:spcPts val="0"/>
              </a:spcAft>
              <a:buNone/>
            </a:pPr>
            <a:r>
              <a:rPr lang="nl-NL" sz="480"/>
              <a:t> </a:t>
            </a:r>
            <a:endParaRPr sz="480"/>
          </a:p>
          <a:p>
            <a:pPr indent="0" lvl="0" marL="0" rtl="0" algn="l">
              <a:lnSpc>
                <a:spcPct val="80000"/>
              </a:lnSpc>
              <a:spcBef>
                <a:spcPts val="0"/>
              </a:spcBef>
              <a:spcAft>
                <a:spcPts val="0"/>
              </a:spcAft>
              <a:buNone/>
            </a:pPr>
            <a:r>
              <a:rPr b="1" lang="nl-NL" sz="480"/>
              <a:t>In elke communicatie tussen mensen spelen vier aspecten een rol:   </a:t>
            </a:r>
            <a:endParaRPr sz="480"/>
          </a:p>
          <a:p>
            <a:pPr indent="0" lvl="0" marL="0" rtl="0" algn="l">
              <a:lnSpc>
                <a:spcPct val="80000"/>
              </a:lnSpc>
              <a:spcBef>
                <a:spcPts val="0"/>
              </a:spcBef>
              <a:spcAft>
                <a:spcPts val="0"/>
              </a:spcAft>
              <a:buNone/>
            </a:pPr>
            <a:r>
              <a:rPr lang="nl-NL" sz="480"/>
              <a:t>1- Zakelijke aspect, de inhoud van de boodschap, de “feiten”.</a:t>
            </a:r>
            <a:endParaRPr sz="480"/>
          </a:p>
          <a:p>
            <a:pPr indent="0" lvl="0" marL="0" rtl="0" algn="l">
              <a:lnSpc>
                <a:spcPct val="80000"/>
              </a:lnSpc>
              <a:spcBef>
                <a:spcPts val="0"/>
              </a:spcBef>
              <a:spcAft>
                <a:spcPts val="0"/>
              </a:spcAft>
              <a:buNone/>
            </a:pPr>
            <a:r>
              <a:rPr lang="nl-NL" sz="480"/>
              <a:t>2- Expressieve aspect, informatie over de zender van de boodschap. </a:t>
            </a:r>
            <a:endParaRPr sz="480"/>
          </a:p>
          <a:p>
            <a:pPr indent="0" lvl="0" marL="0" rtl="0" algn="l">
              <a:lnSpc>
                <a:spcPct val="80000"/>
              </a:lnSpc>
              <a:spcBef>
                <a:spcPts val="0"/>
              </a:spcBef>
              <a:spcAft>
                <a:spcPts val="0"/>
              </a:spcAft>
              <a:buNone/>
            </a:pPr>
            <a:r>
              <a:rPr lang="nl-NL" sz="480"/>
              <a:t>3- Relationele aspect, informatie over hoe de zender tegenover de ontvanger staat, wat hij van hem vindt.</a:t>
            </a:r>
            <a:endParaRPr sz="480"/>
          </a:p>
          <a:p>
            <a:pPr indent="0" lvl="0" marL="0" rtl="0" algn="l">
              <a:lnSpc>
                <a:spcPct val="80000"/>
              </a:lnSpc>
              <a:spcBef>
                <a:spcPts val="0"/>
              </a:spcBef>
              <a:spcAft>
                <a:spcPts val="0"/>
              </a:spcAft>
              <a:buNone/>
            </a:pPr>
            <a:r>
              <a:rPr lang="nl-NL" sz="480"/>
              <a:t>4- Appellerende aspect, de invloed die de zender wil uitoefenen op de ontvanger.</a:t>
            </a:r>
            <a:endParaRPr sz="480"/>
          </a:p>
          <a:p>
            <a:pPr indent="0" lvl="0" marL="0" rtl="0" algn="l">
              <a:lnSpc>
                <a:spcPct val="80000"/>
              </a:lnSpc>
              <a:spcBef>
                <a:spcPts val="0"/>
              </a:spcBef>
              <a:spcAft>
                <a:spcPts val="0"/>
              </a:spcAft>
              <a:buNone/>
            </a:pPr>
            <a:r>
              <a:rPr lang="nl-NL" sz="480"/>
              <a:t> </a:t>
            </a:r>
            <a:endParaRPr sz="480"/>
          </a:p>
          <a:p>
            <a:pPr indent="0" lvl="0" marL="0" rtl="0" algn="l">
              <a:lnSpc>
                <a:spcPct val="80000"/>
              </a:lnSpc>
              <a:spcBef>
                <a:spcPts val="0"/>
              </a:spcBef>
              <a:spcAft>
                <a:spcPts val="0"/>
              </a:spcAft>
              <a:buNone/>
            </a:pPr>
            <a:r>
              <a:rPr lang="nl-NL" sz="480"/>
              <a:t>Deze aspecten zijn in communicatie tussen mensen altijd aanwezig! </a:t>
            </a:r>
            <a:endParaRPr sz="480"/>
          </a:p>
          <a:p>
            <a:pPr indent="0" lvl="0" marL="0" rtl="0" algn="l">
              <a:lnSpc>
                <a:spcPct val="80000"/>
              </a:lnSpc>
              <a:spcBef>
                <a:spcPts val="0"/>
              </a:spcBef>
              <a:spcAft>
                <a:spcPts val="0"/>
              </a:spcAft>
              <a:buNone/>
            </a:pPr>
            <a:r>
              <a:rPr lang="nl-NL" sz="480"/>
              <a:t>Veel communicatieproblemen ontstaan doordat mensen zich niet bewust zijn van de invloed van deze aspecten. Eenzelfde boodschap kan in andere omstandigheden, met een andere intonatie, totaal anders uitgelegd worden! Of de zender geeft een totaal andere uitleg dan de ontvanger, al of niet bewust.</a:t>
            </a:r>
            <a:endParaRPr sz="480"/>
          </a:p>
          <a:p>
            <a:pPr indent="0" lvl="0" marL="0" rtl="0" algn="l">
              <a:lnSpc>
                <a:spcPct val="80000"/>
              </a:lnSpc>
              <a:spcBef>
                <a:spcPts val="0"/>
              </a:spcBef>
              <a:spcAft>
                <a:spcPts val="0"/>
              </a:spcAft>
              <a:buNone/>
            </a:pPr>
            <a:r>
              <a:rPr b="1" lang="nl-NL" sz="480"/>
              <a:t> </a:t>
            </a:r>
            <a:endParaRPr sz="480"/>
          </a:p>
          <a:p>
            <a:pPr indent="0" lvl="0" marL="0" rtl="0" algn="l">
              <a:lnSpc>
                <a:spcPct val="80000"/>
              </a:lnSpc>
              <a:spcBef>
                <a:spcPts val="0"/>
              </a:spcBef>
              <a:spcAft>
                <a:spcPts val="0"/>
              </a:spcAft>
              <a:buNone/>
            </a:pPr>
            <a:r>
              <a:rPr b="1" lang="nl-NL" sz="480"/>
              <a:t>Voorbeeld:</a:t>
            </a:r>
            <a:endParaRPr/>
          </a:p>
          <a:p>
            <a:pPr indent="0" lvl="0" marL="0" rtl="0" algn="l">
              <a:lnSpc>
                <a:spcPct val="80000"/>
              </a:lnSpc>
              <a:spcBef>
                <a:spcPts val="0"/>
              </a:spcBef>
              <a:spcAft>
                <a:spcPts val="0"/>
              </a:spcAft>
              <a:buNone/>
            </a:pPr>
            <a:r>
              <a:rPr b="1" lang="nl-NL" sz="480"/>
              <a:t>Man en vrouw zitten samen in de auto. Vrouw rijdt.</a:t>
            </a:r>
            <a:endParaRPr sz="480"/>
          </a:p>
          <a:p>
            <a:pPr indent="0" lvl="0" marL="0" rtl="0" algn="l">
              <a:lnSpc>
                <a:spcPct val="80000"/>
              </a:lnSpc>
              <a:spcBef>
                <a:spcPts val="0"/>
              </a:spcBef>
              <a:spcAft>
                <a:spcPts val="0"/>
              </a:spcAft>
              <a:buNone/>
            </a:pPr>
            <a:r>
              <a:rPr lang="nl-NL" sz="480"/>
              <a:t>Man zegt tegen vrouw: “dat verkeerslicht staat op groen”. Daarmee zegt hij, afhankelijk van de intonatie:</a:t>
            </a:r>
            <a:endParaRPr sz="480"/>
          </a:p>
          <a:p>
            <a:pPr indent="0" lvl="0" marL="0" rtl="0" algn="l">
              <a:lnSpc>
                <a:spcPct val="80000"/>
              </a:lnSpc>
              <a:spcBef>
                <a:spcPts val="0"/>
              </a:spcBef>
              <a:spcAft>
                <a:spcPts val="0"/>
              </a:spcAft>
              <a:buNone/>
            </a:pPr>
            <a:r>
              <a:rPr lang="nl-NL" sz="480"/>
              <a:t>Zakelijk: 	Als je een beetje gas geeft halen we het groene licht. </a:t>
            </a:r>
            <a:endParaRPr sz="480"/>
          </a:p>
          <a:p>
            <a:pPr indent="0" lvl="0" marL="0" rtl="0" algn="l">
              <a:lnSpc>
                <a:spcPct val="80000"/>
              </a:lnSpc>
              <a:spcBef>
                <a:spcPts val="0"/>
              </a:spcBef>
              <a:spcAft>
                <a:spcPts val="0"/>
              </a:spcAft>
              <a:buNone/>
            </a:pPr>
            <a:r>
              <a:rPr lang="nl-NL" sz="480"/>
              <a:t>Expressief:  	Ik heb haast. </a:t>
            </a:r>
            <a:endParaRPr sz="480"/>
          </a:p>
          <a:p>
            <a:pPr indent="0" lvl="0" marL="0" rtl="0" algn="l">
              <a:lnSpc>
                <a:spcPct val="80000"/>
              </a:lnSpc>
              <a:spcBef>
                <a:spcPts val="0"/>
              </a:spcBef>
              <a:spcAft>
                <a:spcPts val="0"/>
              </a:spcAft>
              <a:buNone/>
            </a:pPr>
            <a:r>
              <a:rPr lang="nl-NL" sz="480"/>
              <a:t>Relationeel:	Jij kunt niet rijden.</a:t>
            </a:r>
            <a:endParaRPr sz="480"/>
          </a:p>
          <a:p>
            <a:pPr indent="0" lvl="0" marL="0" rtl="0" algn="l">
              <a:lnSpc>
                <a:spcPct val="80000"/>
              </a:lnSpc>
              <a:spcBef>
                <a:spcPts val="0"/>
              </a:spcBef>
              <a:spcAft>
                <a:spcPts val="0"/>
              </a:spcAft>
              <a:buNone/>
            </a:pPr>
            <a:r>
              <a:rPr lang="nl-NL" sz="480"/>
              <a:t>Apellerend: 	Geef eens gas!</a:t>
            </a:r>
            <a:endParaRPr sz="480"/>
          </a:p>
          <a:p>
            <a:pPr indent="0" lvl="0" marL="0" rtl="0" algn="l">
              <a:lnSpc>
                <a:spcPct val="80000"/>
              </a:lnSpc>
              <a:spcBef>
                <a:spcPts val="0"/>
              </a:spcBef>
              <a:spcAft>
                <a:spcPts val="0"/>
              </a:spcAft>
              <a:buNone/>
            </a:pPr>
            <a:r>
              <a:rPr lang="nl-NL" sz="480"/>
              <a:t> </a:t>
            </a:r>
            <a:endParaRPr sz="480"/>
          </a:p>
          <a:p>
            <a:pPr indent="0" lvl="0" marL="0" rtl="0" algn="l">
              <a:lnSpc>
                <a:spcPct val="80000"/>
              </a:lnSpc>
              <a:spcBef>
                <a:spcPts val="0"/>
              </a:spcBef>
              <a:spcAft>
                <a:spcPts val="0"/>
              </a:spcAft>
              <a:buNone/>
            </a:pPr>
            <a:r>
              <a:rPr b="1" lang="nl-NL" sz="480"/>
              <a:t> </a:t>
            </a:r>
            <a:endParaRPr sz="480"/>
          </a:p>
          <a:p>
            <a:pPr indent="0" lvl="0" marL="0" rtl="0" algn="l">
              <a:lnSpc>
                <a:spcPct val="80000"/>
              </a:lnSpc>
              <a:spcBef>
                <a:spcPts val="0"/>
              </a:spcBef>
              <a:spcAft>
                <a:spcPts val="0"/>
              </a:spcAft>
              <a:buNone/>
            </a:pPr>
            <a:r>
              <a:rPr b="1" lang="nl-NL" sz="480"/>
              <a:t>Aandachtspunten bij de 4 aspecten:</a:t>
            </a:r>
            <a:endParaRPr sz="480"/>
          </a:p>
          <a:p>
            <a:pPr indent="0" lvl="0" marL="0" rtl="0" algn="l">
              <a:lnSpc>
                <a:spcPct val="80000"/>
              </a:lnSpc>
              <a:spcBef>
                <a:spcPts val="0"/>
              </a:spcBef>
              <a:spcAft>
                <a:spcPts val="0"/>
              </a:spcAft>
              <a:buNone/>
            </a:pPr>
            <a:r>
              <a:rPr lang="nl-NL" sz="480"/>
              <a:t> </a:t>
            </a:r>
            <a:endParaRPr sz="480"/>
          </a:p>
          <a:p>
            <a:pPr indent="0" lvl="0" marL="0" rtl="0" algn="l">
              <a:lnSpc>
                <a:spcPct val="80000"/>
              </a:lnSpc>
              <a:spcBef>
                <a:spcPts val="0"/>
              </a:spcBef>
              <a:spcAft>
                <a:spcPts val="0"/>
              </a:spcAft>
              <a:buNone/>
            </a:pPr>
            <a:r>
              <a:rPr b="1" lang="nl-NL" sz="480"/>
              <a:t>Zakelijk.</a:t>
            </a:r>
            <a:endParaRPr sz="480"/>
          </a:p>
          <a:p>
            <a:pPr indent="0" lvl="0" marL="0" rtl="0" algn="l">
              <a:lnSpc>
                <a:spcPct val="80000"/>
              </a:lnSpc>
              <a:spcBef>
                <a:spcPts val="0"/>
              </a:spcBef>
              <a:spcAft>
                <a:spcPts val="0"/>
              </a:spcAft>
              <a:buNone/>
            </a:pPr>
            <a:r>
              <a:rPr lang="nl-NL" sz="480"/>
              <a:t>Zakelijk wil zeggen het doorgeven van feiten en argumenten gericht op een zakelijk doel, en vrij van gevoelens en onderliggende bedoelingen. Dus geen: gelijk willen hebben, wraak willen nemen, een hak willen zetten, etc. </a:t>
            </a:r>
            <a:endParaRPr sz="480"/>
          </a:p>
          <a:p>
            <a:pPr indent="0" lvl="0" marL="0" rtl="0" algn="l">
              <a:lnSpc>
                <a:spcPct val="80000"/>
              </a:lnSpc>
              <a:spcBef>
                <a:spcPts val="0"/>
              </a:spcBef>
              <a:spcAft>
                <a:spcPts val="0"/>
              </a:spcAft>
              <a:buNone/>
            </a:pPr>
            <a:r>
              <a:rPr lang="nl-NL" sz="480"/>
              <a:t>De begrijpelijkheid wordt bevorderd door: eenvoud (gewone woorden, korte zinnen), bondigheid (hierbij oppassen dat je niet te kortaf wordt, dat werkt ook niet) en aantrekkelijk formuleren.</a:t>
            </a:r>
            <a:endParaRPr sz="480"/>
          </a:p>
          <a:p>
            <a:pPr indent="0" lvl="0" marL="0" rtl="0" algn="l">
              <a:lnSpc>
                <a:spcPct val="80000"/>
              </a:lnSpc>
              <a:spcBef>
                <a:spcPts val="0"/>
              </a:spcBef>
              <a:spcAft>
                <a:spcPts val="0"/>
              </a:spcAft>
              <a:buNone/>
            </a:pPr>
            <a:r>
              <a:rPr lang="nl-NL" sz="480"/>
              <a:t> </a:t>
            </a:r>
            <a:endParaRPr sz="480"/>
          </a:p>
          <a:p>
            <a:pPr indent="0" lvl="0" marL="0" rtl="0" algn="l">
              <a:lnSpc>
                <a:spcPct val="80000"/>
              </a:lnSpc>
              <a:spcBef>
                <a:spcPts val="0"/>
              </a:spcBef>
              <a:spcAft>
                <a:spcPts val="0"/>
              </a:spcAft>
              <a:buNone/>
            </a:pPr>
            <a:r>
              <a:rPr b="1" lang="nl-NL" sz="480"/>
              <a:t>Expressief.</a:t>
            </a:r>
            <a:endParaRPr sz="480"/>
          </a:p>
          <a:p>
            <a:pPr indent="0" lvl="0" marL="0" rtl="0" algn="l">
              <a:lnSpc>
                <a:spcPct val="80000"/>
              </a:lnSpc>
              <a:spcBef>
                <a:spcPts val="0"/>
              </a:spcBef>
              <a:spcAft>
                <a:spcPts val="0"/>
              </a:spcAft>
              <a:buNone/>
            </a:pPr>
            <a:r>
              <a:rPr lang="nl-NL" sz="480"/>
              <a:t>De informatie die naar voren komt over de zender zelf. Je zegt altijd iets over jezelf. De ontvanger beoordeelt je op wat hij ziet en hoort. Soms proberen mensen om zelfexpressie te vermijden (bijvoorbeeld als ze onzeker zijn) door dure woorden te gebruiken, door stil te zijn of geen oogcontact te maken. Meestal wordt het doel van het gesprek dan niet bereikt, er ontstaat geen band met je gesprekspartner en uiteindelijk ga je er zelf aan ten onder. Wat je met woorden probeert te verbergen, verraadt je lichaam immers.</a:t>
            </a:r>
            <a:endParaRPr sz="480"/>
          </a:p>
          <a:p>
            <a:pPr indent="0" lvl="0" marL="0" rtl="0" algn="l">
              <a:lnSpc>
                <a:spcPct val="80000"/>
              </a:lnSpc>
              <a:spcBef>
                <a:spcPts val="0"/>
              </a:spcBef>
              <a:spcAft>
                <a:spcPts val="0"/>
              </a:spcAft>
              <a:buNone/>
            </a:pPr>
            <a:r>
              <a:rPr lang="nl-NL" sz="480"/>
              <a:t> </a:t>
            </a:r>
            <a:endParaRPr sz="480"/>
          </a:p>
          <a:p>
            <a:pPr indent="0" lvl="0" marL="0" rtl="0" algn="l">
              <a:lnSpc>
                <a:spcPct val="80000"/>
              </a:lnSpc>
              <a:spcBef>
                <a:spcPts val="0"/>
              </a:spcBef>
              <a:spcAft>
                <a:spcPts val="0"/>
              </a:spcAft>
              <a:buNone/>
            </a:pPr>
            <a:r>
              <a:rPr b="1" lang="nl-NL" sz="480"/>
              <a:t>Relationeel.</a:t>
            </a:r>
            <a:endParaRPr sz="480"/>
          </a:p>
          <a:p>
            <a:pPr indent="0" lvl="0" marL="0" rtl="0" algn="l">
              <a:lnSpc>
                <a:spcPct val="80000"/>
              </a:lnSpc>
              <a:spcBef>
                <a:spcPts val="0"/>
              </a:spcBef>
              <a:spcAft>
                <a:spcPts val="0"/>
              </a:spcAft>
              <a:buNone/>
            </a:pPr>
            <a:r>
              <a:rPr lang="nl-NL" sz="480"/>
              <a:t>Bij het relationele aspect gaat het om hoe de zender tegenover de ontvanger staat, wat hij van hem vindt.</a:t>
            </a:r>
            <a:endParaRPr sz="480"/>
          </a:p>
          <a:p>
            <a:pPr indent="0" lvl="0" marL="0" rtl="0" algn="l">
              <a:lnSpc>
                <a:spcPct val="80000"/>
              </a:lnSpc>
              <a:spcBef>
                <a:spcPts val="0"/>
              </a:spcBef>
              <a:spcAft>
                <a:spcPts val="0"/>
              </a:spcAft>
              <a:buNone/>
            </a:pPr>
            <a:r>
              <a:rPr lang="nl-NL" sz="480"/>
              <a:t>Hoeveel waardering of juist minachting blijkt uit de boodschap en hoeveel sturing of ruimte wordt er gegeven. Als de communicatie op relatieniveau niet goed zit, dan heeft het eigenlijk geen zin om door te praten. Een zin die begint met: "Ik begrijp niet hoe je....", betekent eigenlijk: "ik vind jou stom". De zin: "Ik heb toch duidelijk gezegd dat ..." betekent eigenlijk: "jij hebt natuurlijk niet zitten luisteren".   </a:t>
            </a:r>
            <a:endParaRPr sz="480"/>
          </a:p>
          <a:p>
            <a:pPr indent="0" lvl="0" marL="0" rtl="0" algn="l">
              <a:lnSpc>
                <a:spcPct val="80000"/>
              </a:lnSpc>
              <a:spcBef>
                <a:spcPts val="0"/>
              </a:spcBef>
              <a:spcAft>
                <a:spcPts val="0"/>
              </a:spcAft>
              <a:buNone/>
            </a:pPr>
            <a:r>
              <a:rPr lang="nl-NL" sz="480"/>
              <a:t>Als een gesprek relationeel uit de hand loopt, stel de relatie dan aan de orde door bijvoorbeeld te zeggen: "Hoe komt het dat wij zo kattig op elkaar reageren?" of: "Ik vind de manier waarop we praten niet prettig..." .</a:t>
            </a:r>
            <a:endParaRPr sz="480"/>
          </a:p>
          <a:p>
            <a:pPr indent="0" lvl="0" marL="0" rtl="0" algn="l">
              <a:lnSpc>
                <a:spcPct val="80000"/>
              </a:lnSpc>
              <a:spcBef>
                <a:spcPts val="0"/>
              </a:spcBef>
              <a:spcAft>
                <a:spcPts val="0"/>
              </a:spcAft>
              <a:buNone/>
            </a:pPr>
            <a:r>
              <a:rPr lang="nl-NL" sz="480"/>
              <a:t> </a:t>
            </a:r>
            <a:endParaRPr sz="480"/>
          </a:p>
          <a:p>
            <a:pPr indent="0" lvl="0" marL="0" rtl="0" algn="l">
              <a:lnSpc>
                <a:spcPct val="80000"/>
              </a:lnSpc>
              <a:spcBef>
                <a:spcPts val="0"/>
              </a:spcBef>
              <a:spcAft>
                <a:spcPts val="0"/>
              </a:spcAft>
              <a:buNone/>
            </a:pPr>
            <a:r>
              <a:rPr b="1" lang="nl-NL" sz="480"/>
              <a:t>Appellerend.</a:t>
            </a:r>
            <a:endParaRPr sz="480"/>
          </a:p>
          <a:p>
            <a:pPr indent="0" lvl="0" marL="0" rtl="0" algn="l">
              <a:lnSpc>
                <a:spcPct val="80000"/>
              </a:lnSpc>
              <a:spcBef>
                <a:spcPts val="0"/>
              </a:spcBef>
              <a:spcAft>
                <a:spcPts val="0"/>
              </a:spcAft>
              <a:buNone/>
            </a:pPr>
            <a:r>
              <a:rPr lang="nl-NL" sz="480"/>
              <a:t>Dit aspect gaat over de invloed die de zender wil uitoefenen op de ontvanger.</a:t>
            </a:r>
            <a:endParaRPr sz="480"/>
          </a:p>
          <a:p>
            <a:pPr indent="0" lvl="0" marL="0" rtl="0" algn="l">
              <a:lnSpc>
                <a:spcPct val="80000"/>
              </a:lnSpc>
              <a:spcBef>
                <a:spcPts val="0"/>
              </a:spcBef>
              <a:spcAft>
                <a:spcPts val="0"/>
              </a:spcAft>
              <a:buNone/>
            </a:pPr>
            <a:r>
              <a:rPr lang="nl-NL" sz="480"/>
              <a:t>Je zegt: "wat smaakte die taart heerlijk" en bedoelt: "geef mij nog maar een stukje". Je zegt: "ik vraag me af of we niet eens naar de teamsamenstelling moeten kijken" en bedoelt: "haal Piet toch uit het team”. Je zegt”: "draait er vanavond nog een leuke film?" en bedoelt: "ik wil vanavond met je naar de film". Als zender en ontvanger elkaar niet goed aanvoelen of geen open communicatie hebben, ontstaat er een raadspel om de juiste bedoelingen te achterhalen en dan gaat het vaak fout.</a:t>
            </a:r>
            <a:endParaRPr sz="480"/>
          </a:p>
          <a:p>
            <a:pPr indent="0" lvl="0" marL="0" rtl="0" algn="l">
              <a:lnSpc>
                <a:spcPct val="80000"/>
              </a:lnSpc>
              <a:spcBef>
                <a:spcPts val="0"/>
              </a:spcBef>
              <a:spcAft>
                <a:spcPts val="0"/>
              </a:spcAft>
              <a:buNone/>
            </a:pPr>
            <a:r>
              <a:rPr lang="nl-NL" sz="480"/>
              <a:t>Een zender is zich vaak onvoldoende bewust van het appèl dat hij doet op de ontvanger.</a:t>
            </a:r>
            <a:endParaRPr sz="480"/>
          </a:p>
          <a:p>
            <a:pPr indent="0" lvl="0" marL="0" rtl="0" algn="l">
              <a:lnSpc>
                <a:spcPct val="80000"/>
              </a:lnSpc>
              <a:spcBef>
                <a:spcPts val="0"/>
              </a:spcBef>
              <a:spcAft>
                <a:spcPts val="0"/>
              </a:spcAft>
              <a:buNone/>
            </a:pPr>
            <a:r>
              <a:rPr lang="nl-NL" sz="480"/>
              <a:t>Voor de zender is het belangrijk om te weten wat hij wil, dit duidelijk naar voren te brengen en de ontvanger de ruimte te geven om nee te zeggen.</a:t>
            </a:r>
            <a:endParaRPr sz="480"/>
          </a:p>
          <a:p>
            <a:pPr indent="0" lvl="0" marL="0" rtl="0" algn="l">
              <a:lnSpc>
                <a:spcPct val="80000"/>
              </a:lnSpc>
              <a:spcBef>
                <a:spcPts val="0"/>
              </a:spcBef>
              <a:spcAft>
                <a:spcPts val="0"/>
              </a:spcAft>
              <a:buNone/>
            </a:pPr>
            <a:r>
              <a:rPr lang="nl-NL" sz="480"/>
              <a:t>Voor de ontvanger is het belangrijk om, als het appèl onduidelijk is, dit aan de orde te stellen: “begrijp ik hieruit dat jij wilt dat ik….”? Het kan ook directer: “wat verwacht je nu van me?”.</a:t>
            </a:r>
            <a:endParaRPr sz="480"/>
          </a:p>
          <a:p>
            <a:pPr indent="0" lvl="0" marL="0" rtl="0" algn="l">
              <a:lnSpc>
                <a:spcPct val="80000"/>
              </a:lnSpc>
              <a:spcBef>
                <a:spcPts val="0"/>
              </a:spcBef>
              <a:spcAft>
                <a:spcPts val="0"/>
              </a:spcAft>
              <a:buNone/>
            </a:pPr>
            <a:r>
              <a:rPr lang="nl-NL" sz="480"/>
              <a:t> </a:t>
            </a:r>
            <a:endParaRPr sz="480"/>
          </a:p>
          <a:p>
            <a:pPr indent="0" lvl="0" marL="0" rtl="0" algn="l">
              <a:lnSpc>
                <a:spcPct val="80000"/>
              </a:lnSpc>
              <a:spcBef>
                <a:spcPts val="0"/>
              </a:spcBef>
              <a:spcAft>
                <a:spcPts val="0"/>
              </a:spcAft>
              <a:buNone/>
            </a:pPr>
            <a:r>
              <a:rPr lang="nl-NL" sz="480"/>
              <a:t> </a:t>
            </a:r>
            <a:endParaRPr sz="480"/>
          </a:p>
          <a:p>
            <a:pPr indent="0" lvl="0" marL="0" rtl="0" algn="l">
              <a:lnSpc>
                <a:spcPct val="80000"/>
              </a:lnSpc>
              <a:spcBef>
                <a:spcPts val="0"/>
              </a:spcBef>
              <a:spcAft>
                <a:spcPts val="0"/>
              </a:spcAft>
              <a:buNone/>
            </a:pPr>
            <a:r>
              <a:t/>
            </a:r>
            <a:endParaRPr sz="400"/>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3" name="Shape 193"/>
        <p:cNvGrpSpPr/>
        <p:nvPr/>
      </p:nvGrpSpPr>
      <p:grpSpPr>
        <a:xfrm>
          <a:off x="0" y="0"/>
          <a:ext cx="0" cy="0"/>
          <a:chOff x="0" y="0"/>
          <a:chExt cx="0" cy="0"/>
        </a:xfrm>
      </p:grpSpPr>
      <p:sp>
        <p:nvSpPr>
          <p:cNvPr id="194" name="Google Shape;194;p1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nl-NL"/>
              <a:t>‹#›</a:t>
            </a:fld>
            <a:endParaRPr/>
          </a:p>
        </p:txBody>
      </p:sp>
      <p:sp>
        <p:nvSpPr>
          <p:cNvPr id="195" name="Google Shape;195;p13:notes"/>
          <p:cNvSpPr/>
          <p:nvPr>
            <p:ph idx="2" type="sldImg"/>
          </p:nvPr>
        </p:nvSpPr>
        <p:spPr>
          <a:xfrm>
            <a:off x="1846263" y="352425"/>
            <a:ext cx="3092450" cy="2319338"/>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196" name="Google Shape;196;p13:notes"/>
          <p:cNvSpPr txBox="1"/>
          <p:nvPr>
            <p:ph idx="1" type="body"/>
          </p:nvPr>
        </p:nvSpPr>
        <p:spPr>
          <a:xfrm>
            <a:off x="307975" y="2671763"/>
            <a:ext cx="6242050" cy="5973762"/>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None/>
            </a:pPr>
            <a:r>
              <a:t/>
            </a:r>
            <a:endParaRPr sz="1000"/>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9" name="Shape 199"/>
        <p:cNvGrpSpPr/>
        <p:nvPr/>
      </p:nvGrpSpPr>
      <p:grpSpPr>
        <a:xfrm>
          <a:off x="0" y="0"/>
          <a:ext cx="0" cy="0"/>
          <a:chOff x="0" y="0"/>
          <a:chExt cx="0" cy="0"/>
        </a:xfrm>
      </p:grpSpPr>
      <p:sp>
        <p:nvSpPr>
          <p:cNvPr id="200" name="Google Shape;200;p1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nl-NL"/>
              <a:t>‹#›</a:t>
            </a:fld>
            <a:endParaRPr/>
          </a:p>
        </p:txBody>
      </p:sp>
      <p:sp>
        <p:nvSpPr>
          <p:cNvPr id="201" name="Google Shape;201;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202" name="Google Shape;202;p14: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None/>
            </a:pPr>
            <a:r>
              <a:t/>
            </a:r>
            <a:endParaRPr sz="1000"/>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8" name="Shape 208"/>
        <p:cNvGrpSpPr/>
        <p:nvPr/>
      </p:nvGrpSpPr>
      <p:grpSpPr>
        <a:xfrm>
          <a:off x="0" y="0"/>
          <a:ext cx="0" cy="0"/>
          <a:chOff x="0" y="0"/>
          <a:chExt cx="0" cy="0"/>
        </a:xfrm>
      </p:grpSpPr>
      <p:sp>
        <p:nvSpPr>
          <p:cNvPr id="209" name="Google Shape;209;p15: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nl-NL"/>
              <a:t>‹#›</a:t>
            </a:fld>
            <a:endParaRPr/>
          </a:p>
        </p:txBody>
      </p:sp>
      <p:sp>
        <p:nvSpPr>
          <p:cNvPr id="210" name="Google Shape;210;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211" name="Google Shape;211;p15: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None/>
            </a:pPr>
            <a:r>
              <a:t/>
            </a:r>
            <a:endParaRPr sz="1000"/>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0" name="Shape 220"/>
        <p:cNvGrpSpPr/>
        <p:nvPr/>
      </p:nvGrpSpPr>
      <p:grpSpPr>
        <a:xfrm>
          <a:off x="0" y="0"/>
          <a:ext cx="0" cy="0"/>
          <a:chOff x="0" y="0"/>
          <a:chExt cx="0" cy="0"/>
        </a:xfrm>
      </p:grpSpPr>
      <p:sp>
        <p:nvSpPr>
          <p:cNvPr id="221" name="Google Shape;221;p1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nl-NL"/>
              <a:t>‹#›</a:t>
            </a:fld>
            <a:endParaRPr/>
          </a:p>
        </p:txBody>
      </p:sp>
      <p:sp>
        <p:nvSpPr>
          <p:cNvPr id="222" name="Google Shape;222;p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223" name="Google Shape;223;p16: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None/>
            </a:pPr>
            <a:r>
              <a:t/>
            </a:r>
            <a:endParaRPr sz="1000"/>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32" name="Shape 232"/>
        <p:cNvGrpSpPr/>
        <p:nvPr/>
      </p:nvGrpSpPr>
      <p:grpSpPr>
        <a:xfrm>
          <a:off x="0" y="0"/>
          <a:ext cx="0" cy="0"/>
          <a:chOff x="0" y="0"/>
          <a:chExt cx="0" cy="0"/>
        </a:xfrm>
      </p:grpSpPr>
      <p:sp>
        <p:nvSpPr>
          <p:cNvPr id="233" name="Google Shape;233;p17: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nl-NL"/>
              <a:t>‹#›</a:t>
            </a:fld>
            <a:endParaRPr/>
          </a:p>
        </p:txBody>
      </p:sp>
      <p:sp>
        <p:nvSpPr>
          <p:cNvPr id="234" name="Google Shape;234;p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235" name="Google Shape;235;p17: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None/>
            </a:pPr>
            <a:r>
              <a:t/>
            </a:r>
            <a:endParaRPr sz="1000"/>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43" name="Shape 243"/>
        <p:cNvGrpSpPr/>
        <p:nvPr/>
      </p:nvGrpSpPr>
      <p:grpSpPr>
        <a:xfrm>
          <a:off x="0" y="0"/>
          <a:ext cx="0" cy="0"/>
          <a:chOff x="0" y="0"/>
          <a:chExt cx="0" cy="0"/>
        </a:xfrm>
      </p:grpSpPr>
      <p:sp>
        <p:nvSpPr>
          <p:cNvPr id="244" name="Google Shape;244;p1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nl-NL"/>
              <a:t>‹#›</a:t>
            </a:fld>
            <a:endParaRPr/>
          </a:p>
        </p:txBody>
      </p:sp>
      <p:sp>
        <p:nvSpPr>
          <p:cNvPr id="245" name="Google Shape;245;p18:notes"/>
          <p:cNvSpPr/>
          <p:nvPr>
            <p:ph idx="2" type="sldImg"/>
          </p:nvPr>
        </p:nvSpPr>
        <p:spPr>
          <a:xfrm>
            <a:off x="1846263" y="352425"/>
            <a:ext cx="3092450" cy="2319338"/>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246" name="Google Shape;246;p18:notes"/>
          <p:cNvSpPr txBox="1"/>
          <p:nvPr>
            <p:ph idx="1" type="body"/>
          </p:nvPr>
        </p:nvSpPr>
        <p:spPr>
          <a:xfrm>
            <a:off x="307975" y="2671763"/>
            <a:ext cx="6242050" cy="5973762"/>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50" name="Shape 250"/>
        <p:cNvGrpSpPr/>
        <p:nvPr/>
      </p:nvGrpSpPr>
      <p:grpSpPr>
        <a:xfrm>
          <a:off x="0" y="0"/>
          <a:ext cx="0" cy="0"/>
          <a:chOff x="0" y="0"/>
          <a:chExt cx="0" cy="0"/>
        </a:xfrm>
      </p:grpSpPr>
      <p:sp>
        <p:nvSpPr>
          <p:cNvPr id="251" name="Google Shape;251;p1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252" name="Google Shape;252;p1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None/>
            </a:pPr>
            <a:r>
              <a:t/>
            </a:r>
            <a:endParaRPr/>
          </a:p>
        </p:txBody>
      </p:sp>
      <p:sp>
        <p:nvSpPr>
          <p:cNvPr id="253" name="Google Shape;253;p19: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0" name="Shape 90"/>
        <p:cNvGrpSpPr/>
        <p:nvPr/>
      </p:nvGrpSpPr>
      <p:grpSpPr>
        <a:xfrm>
          <a:off x="0" y="0"/>
          <a:ext cx="0" cy="0"/>
          <a:chOff x="0" y="0"/>
          <a:chExt cx="0" cy="0"/>
        </a:xfrm>
      </p:grpSpPr>
      <p:sp>
        <p:nvSpPr>
          <p:cNvPr id="91" name="Google Shape;91;p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2" name="Google Shape;92;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59" name="Shape 259"/>
        <p:cNvGrpSpPr/>
        <p:nvPr/>
      </p:nvGrpSpPr>
      <p:grpSpPr>
        <a:xfrm>
          <a:off x="0" y="0"/>
          <a:ext cx="0" cy="0"/>
          <a:chOff x="0" y="0"/>
          <a:chExt cx="0" cy="0"/>
        </a:xfrm>
      </p:grpSpPr>
      <p:sp>
        <p:nvSpPr>
          <p:cNvPr id="260" name="Google Shape;260;p2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261" name="Google Shape;261;p2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None/>
            </a:pPr>
            <a:r>
              <a:rPr lang="nl-NL"/>
              <a:t>Uitleggen + studenten naar verbinding laten zoeken met de eerder genoemde aspecten van Schultz von Thun</a:t>
            </a:r>
            <a:endParaRPr/>
          </a:p>
        </p:txBody>
      </p:sp>
      <p:sp>
        <p:nvSpPr>
          <p:cNvPr id="262" name="Google Shape;262;p20: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6" name="Shape 96"/>
        <p:cNvGrpSpPr/>
        <p:nvPr/>
      </p:nvGrpSpPr>
      <p:grpSpPr>
        <a:xfrm>
          <a:off x="0" y="0"/>
          <a:ext cx="0" cy="0"/>
          <a:chOff x="0" y="0"/>
          <a:chExt cx="0" cy="0"/>
        </a:xfrm>
      </p:grpSpPr>
      <p:sp>
        <p:nvSpPr>
          <p:cNvPr id="97" name="Google Shape;97;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98" name="Google Shape;98;p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None/>
            </a:pPr>
            <a:r>
              <a:rPr lang="nl-NL"/>
              <a:t>Een </a:t>
            </a:r>
            <a:r>
              <a:rPr b="1" lang="nl-NL"/>
              <a:t>axioma</a:t>
            </a:r>
            <a:r>
              <a:rPr lang="nl-NL"/>
              <a:t> (term komt uit de wiskunde en de logica) is een niet </a:t>
            </a:r>
            <a:r>
              <a:rPr lang="nl-NL" u="sng">
                <a:solidFill>
                  <a:schemeClr val="hlink"/>
                </a:solidFill>
                <a:hlinkClick r:id="rId2"/>
              </a:rPr>
              <a:t>bewezen</a:t>
            </a:r>
            <a:r>
              <a:rPr lang="nl-NL"/>
              <a:t>, maar als grondslag aanvaarde </a:t>
            </a:r>
            <a:r>
              <a:rPr lang="nl-NL" u="sng">
                <a:solidFill>
                  <a:schemeClr val="hlink"/>
                </a:solidFill>
                <a:hlinkClick r:id="rId3"/>
              </a:rPr>
              <a:t>stelling</a:t>
            </a:r>
            <a:r>
              <a:rPr lang="nl-NL"/>
              <a:t>.</a:t>
            </a:r>
            <a:endParaRPr/>
          </a:p>
          <a:p>
            <a:pPr indent="0" lvl="0" marL="0" rtl="0" algn="l">
              <a:spcBef>
                <a:spcPts val="0"/>
              </a:spcBef>
              <a:spcAft>
                <a:spcPts val="0"/>
              </a:spcAft>
              <a:buNone/>
            </a:pPr>
            <a:r>
              <a:t/>
            </a:r>
            <a:endParaRPr u="sng">
              <a:solidFill>
                <a:schemeClr val="hlink"/>
              </a:solidFill>
              <a:hlinkClick r:id="rId4"/>
            </a:endParaRPr>
          </a:p>
          <a:p>
            <a:pPr indent="0" lvl="0" marL="0" rtl="0" algn="l">
              <a:spcBef>
                <a:spcPts val="0"/>
              </a:spcBef>
              <a:spcAft>
                <a:spcPts val="0"/>
              </a:spcAft>
              <a:buNone/>
            </a:pPr>
            <a:r>
              <a:rPr lang="nl-NL" u="sng">
                <a:solidFill>
                  <a:schemeClr val="hlink"/>
                </a:solidFill>
                <a:hlinkClick r:id="rId5"/>
              </a:rPr>
              <a:t>Een verzameling axioma’s zou je kunnen zien als een aanzet tot een theorie</a:t>
            </a:r>
            <a:endParaRPr/>
          </a:p>
          <a:p>
            <a:pPr indent="0" lvl="0" marL="0" rtl="0" algn="l">
              <a:spcBef>
                <a:spcPts val="0"/>
              </a:spcBef>
              <a:spcAft>
                <a:spcPts val="0"/>
              </a:spcAft>
              <a:buNone/>
            </a:pPr>
            <a:r>
              <a:t/>
            </a:r>
            <a:endParaRPr u="sng">
              <a:solidFill>
                <a:schemeClr val="hlink"/>
              </a:solidFill>
              <a:hlinkClick r:id="rId6"/>
            </a:endParaRPr>
          </a:p>
          <a:p>
            <a:pPr indent="0" lvl="0" marL="0" rtl="0" algn="l">
              <a:spcBef>
                <a:spcPts val="0"/>
              </a:spcBef>
              <a:spcAft>
                <a:spcPts val="0"/>
              </a:spcAft>
              <a:buNone/>
            </a:pPr>
            <a:r>
              <a:rPr lang="nl-NL" u="sng">
                <a:solidFill>
                  <a:schemeClr val="hlink"/>
                </a:solidFill>
                <a:hlinkClick r:id="rId7"/>
              </a:rPr>
              <a:t>Watzlawick</a:t>
            </a:r>
            <a:endParaRPr u="sng">
              <a:solidFill>
                <a:schemeClr val="hlink"/>
              </a:solidFill>
              <a:hlinkClick r:id="rId8"/>
            </a:endParaRPr>
          </a:p>
        </p:txBody>
      </p:sp>
      <p:sp>
        <p:nvSpPr>
          <p:cNvPr id="99" name="Google Shape;99;p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5" name="Shape 105"/>
        <p:cNvGrpSpPr/>
        <p:nvPr/>
      </p:nvGrpSpPr>
      <p:grpSpPr>
        <a:xfrm>
          <a:off x="0" y="0"/>
          <a:ext cx="0" cy="0"/>
          <a:chOff x="0" y="0"/>
          <a:chExt cx="0" cy="0"/>
        </a:xfrm>
      </p:grpSpPr>
      <p:sp>
        <p:nvSpPr>
          <p:cNvPr id="106" name="Google Shape;106;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107" name="Google Shape;107;p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None/>
            </a:pPr>
            <a:r>
              <a:rPr lang="nl-NL"/>
              <a:t>Een </a:t>
            </a:r>
            <a:r>
              <a:rPr b="1" lang="nl-NL"/>
              <a:t>axioma</a:t>
            </a:r>
            <a:r>
              <a:rPr lang="nl-NL"/>
              <a:t> (term komt uit de wiskunde en de logica) is een niet </a:t>
            </a:r>
            <a:r>
              <a:rPr lang="nl-NL" u="sng">
                <a:solidFill>
                  <a:schemeClr val="hlink"/>
                </a:solidFill>
                <a:hlinkClick r:id="rId2"/>
              </a:rPr>
              <a:t>bewezen</a:t>
            </a:r>
            <a:r>
              <a:rPr lang="nl-NL"/>
              <a:t>, maar als grondslag aanvaarde </a:t>
            </a:r>
            <a:r>
              <a:rPr lang="nl-NL" u="sng">
                <a:solidFill>
                  <a:schemeClr val="hlink"/>
                </a:solidFill>
                <a:hlinkClick r:id="rId3"/>
              </a:rPr>
              <a:t>stelling</a:t>
            </a:r>
            <a:r>
              <a:rPr lang="nl-NL"/>
              <a:t>.</a:t>
            </a:r>
            <a:endParaRPr/>
          </a:p>
          <a:p>
            <a:pPr indent="0" lvl="0" marL="0" rtl="0" algn="l">
              <a:spcBef>
                <a:spcPts val="0"/>
              </a:spcBef>
              <a:spcAft>
                <a:spcPts val="0"/>
              </a:spcAft>
              <a:buNone/>
            </a:pPr>
            <a:r>
              <a:t/>
            </a:r>
            <a:endParaRPr u="sng">
              <a:solidFill>
                <a:schemeClr val="hlink"/>
              </a:solidFill>
              <a:hlinkClick r:id="rId4"/>
            </a:endParaRPr>
          </a:p>
          <a:p>
            <a:pPr indent="0" lvl="0" marL="0" rtl="0" algn="l">
              <a:spcBef>
                <a:spcPts val="0"/>
              </a:spcBef>
              <a:spcAft>
                <a:spcPts val="0"/>
              </a:spcAft>
              <a:buNone/>
            </a:pPr>
            <a:r>
              <a:rPr lang="nl-NL" u="sng">
                <a:solidFill>
                  <a:schemeClr val="hlink"/>
                </a:solidFill>
                <a:hlinkClick r:id="rId5"/>
              </a:rPr>
              <a:t>Een verzameling axioma’s zou je kunnen zien als een aanzet tot een theorie</a:t>
            </a:r>
            <a:endParaRPr/>
          </a:p>
          <a:p>
            <a:pPr indent="0" lvl="0" marL="0" rtl="0" algn="l">
              <a:spcBef>
                <a:spcPts val="0"/>
              </a:spcBef>
              <a:spcAft>
                <a:spcPts val="0"/>
              </a:spcAft>
              <a:buNone/>
            </a:pPr>
            <a:r>
              <a:t/>
            </a:r>
            <a:endParaRPr u="sng">
              <a:solidFill>
                <a:schemeClr val="hlink"/>
              </a:solidFill>
              <a:hlinkClick r:id="rId6"/>
            </a:endParaRPr>
          </a:p>
          <a:p>
            <a:pPr indent="0" lvl="0" marL="0" rtl="0" algn="l">
              <a:spcBef>
                <a:spcPts val="0"/>
              </a:spcBef>
              <a:spcAft>
                <a:spcPts val="0"/>
              </a:spcAft>
              <a:buNone/>
            </a:pPr>
            <a:r>
              <a:rPr b="1" lang="nl-NL"/>
              <a:t>Paul Watzlawick</a:t>
            </a:r>
            <a:r>
              <a:rPr lang="nl-NL"/>
              <a:t> (</a:t>
            </a:r>
            <a:r>
              <a:rPr lang="nl-NL" u="sng">
                <a:solidFill>
                  <a:schemeClr val="hlink"/>
                </a:solidFill>
                <a:hlinkClick r:id="rId7"/>
              </a:rPr>
              <a:t>Villach</a:t>
            </a:r>
            <a:r>
              <a:rPr lang="nl-NL"/>
              <a:t>, </a:t>
            </a:r>
            <a:r>
              <a:rPr lang="nl-NL" u="sng">
                <a:solidFill>
                  <a:schemeClr val="hlink"/>
                </a:solidFill>
                <a:hlinkClick r:id="rId8"/>
              </a:rPr>
              <a:t>25 juli</a:t>
            </a:r>
            <a:r>
              <a:rPr lang="nl-NL"/>
              <a:t> </a:t>
            </a:r>
            <a:r>
              <a:rPr lang="nl-NL" u="sng">
                <a:solidFill>
                  <a:schemeClr val="hlink"/>
                </a:solidFill>
                <a:hlinkClick r:id="rId9"/>
              </a:rPr>
              <a:t>1921</a:t>
            </a:r>
            <a:r>
              <a:rPr lang="nl-NL"/>
              <a:t> - </a:t>
            </a:r>
            <a:r>
              <a:rPr lang="nl-NL" u="sng">
                <a:solidFill>
                  <a:schemeClr val="hlink"/>
                </a:solidFill>
                <a:hlinkClick r:id="rId10"/>
              </a:rPr>
              <a:t>Palo Alto (Californië)</a:t>
            </a:r>
            <a:r>
              <a:rPr lang="nl-NL"/>
              <a:t>, </a:t>
            </a:r>
            <a:r>
              <a:rPr lang="nl-NL" u="sng">
                <a:solidFill>
                  <a:schemeClr val="hlink"/>
                </a:solidFill>
                <a:hlinkClick r:id="rId11"/>
              </a:rPr>
              <a:t>31 maart</a:t>
            </a:r>
            <a:r>
              <a:rPr lang="nl-NL"/>
              <a:t> </a:t>
            </a:r>
            <a:r>
              <a:rPr lang="nl-NL" u="sng">
                <a:solidFill>
                  <a:schemeClr val="hlink"/>
                </a:solidFill>
                <a:hlinkClick r:id="rId12"/>
              </a:rPr>
              <a:t>2007</a:t>
            </a:r>
            <a:r>
              <a:rPr lang="nl-NL"/>
              <a:t>) was een </a:t>
            </a:r>
            <a:r>
              <a:rPr lang="nl-NL" u="sng">
                <a:solidFill>
                  <a:schemeClr val="hlink"/>
                </a:solidFill>
                <a:hlinkClick r:id="rId13"/>
              </a:rPr>
              <a:t>Oostenrijks</a:t>
            </a:r>
            <a:r>
              <a:rPr lang="nl-NL"/>
              <a:t>-</a:t>
            </a:r>
            <a:r>
              <a:rPr lang="nl-NL" u="sng">
                <a:solidFill>
                  <a:schemeClr val="hlink"/>
                </a:solidFill>
                <a:hlinkClick r:id="rId14"/>
              </a:rPr>
              <a:t>Amerikaanse</a:t>
            </a:r>
            <a:r>
              <a:rPr lang="nl-NL"/>
              <a:t> </a:t>
            </a:r>
            <a:r>
              <a:rPr lang="nl-NL" u="sng">
                <a:solidFill>
                  <a:schemeClr val="hlink"/>
                </a:solidFill>
                <a:hlinkClick r:id="rId15"/>
              </a:rPr>
              <a:t>psycholoog</a:t>
            </a:r>
            <a:r>
              <a:rPr lang="nl-NL"/>
              <a:t> en </a:t>
            </a:r>
            <a:r>
              <a:rPr lang="nl-NL" u="sng">
                <a:solidFill>
                  <a:schemeClr val="hlink"/>
                </a:solidFill>
                <a:hlinkClick r:id="rId16"/>
              </a:rPr>
              <a:t>filoloog</a:t>
            </a:r>
            <a:r>
              <a:rPr lang="nl-NL"/>
              <a:t> die bekend staat als een van 's werelds meest vooraanstaande </a:t>
            </a:r>
            <a:r>
              <a:rPr lang="nl-NL" u="sng">
                <a:solidFill>
                  <a:schemeClr val="hlink"/>
                </a:solidFill>
                <a:hlinkClick r:id="rId17"/>
              </a:rPr>
              <a:t>communicatiewetenschappers</a:t>
            </a:r>
            <a:r>
              <a:rPr lang="nl-NL"/>
              <a:t>. Hij is vooral bekend door de door hem opgestelde vijf communicatie</a:t>
            </a:r>
            <a:r>
              <a:rPr lang="nl-NL" u="sng">
                <a:solidFill>
                  <a:schemeClr val="hlink"/>
                </a:solidFill>
                <a:hlinkClick r:id="rId18"/>
              </a:rPr>
              <a:t>axioma</a:t>
            </a:r>
            <a:r>
              <a:rPr lang="nl-NL"/>
              <a:t>'s.</a:t>
            </a:r>
            <a:endParaRPr/>
          </a:p>
          <a:p>
            <a:pPr indent="0" lvl="0" marL="0" rtl="0" algn="l">
              <a:spcBef>
                <a:spcPts val="0"/>
              </a:spcBef>
              <a:spcAft>
                <a:spcPts val="0"/>
              </a:spcAft>
              <a:buNone/>
            </a:pPr>
            <a:r>
              <a:t/>
            </a:r>
            <a:endParaRPr/>
          </a:p>
          <a:p>
            <a:pPr indent="0" lvl="0" marL="0" rtl="0" algn="l">
              <a:spcBef>
                <a:spcPts val="0"/>
              </a:spcBef>
              <a:spcAft>
                <a:spcPts val="0"/>
              </a:spcAft>
              <a:buNone/>
            </a:pPr>
            <a:r>
              <a:rPr lang="nl-NL"/>
              <a:t>1921-2007</a:t>
            </a:r>
            <a:endParaRPr/>
          </a:p>
        </p:txBody>
      </p:sp>
      <p:sp>
        <p:nvSpPr>
          <p:cNvPr id="108" name="Google Shape;108;p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nl-NL">
                <a:solidFill>
                  <a:srgbClr val="000000"/>
                </a:solidFill>
              </a:rPr>
              <a:t>‹#›</a:t>
            </a:fld>
            <a:endParaRPr>
              <a:solidFill>
                <a:srgbClr val="000000"/>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4" name="Shape 114"/>
        <p:cNvGrpSpPr/>
        <p:nvPr/>
      </p:nvGrpSpPr>
      <p:grpSpPr>
        <a:xfrm>
          <a:off x="0" y="0"/>
          <a:ext cx="0" cy="0"/>
          <a:chOff x="0" y="0"/>
          <a:chExt cx="0" cy="0"/>
        </a:xfrm>
      </p:grpSpPr>
      <p:sp>
        <p:nvSpPr>
          <p:cNvPr id="115" name="Google Shape;115;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116" name="Google Shape;116;p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dk1"/>
              </a:buClr>
              <a:buSzPts val="1200"/>
              <a:buFont typeface="Calibri"/>
              <a:buNone/>
            </a:pPr>
            <a:r>
              <a:t/>
            </a:r>
            <a:endParaRPr/>
          </a:p>
        </p:txBody>
      </p:sp>
      <p:sp>
        <p:nvSpPr>
          <p:cNvPr id="117" name="Google Shape;117;p5: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nl-NL">
                <a:solidFill>
                  <a:srgbClr val="000000"/>
                </a:solidFill>
              </a:rPr>
              <a:t>‹#›</a:t>
            </a:fld>
            <a:endParaRPr>
              <a:solidFill>
                <a:srgbClr val="0000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2" name="Shape 122"/>
        <p:cNvGrpSpPr/>
        <p:nvPr/>
      </p:nvGrpSpPr>
      <p:grpSpPr>
        <a:xfrm>
          <a:off x="0" y="0"/>
          <a:ext cx="0" cy="0"/>
          <a:chOff x="0" y="0"/>
          <a:chExt cx="0" cy="0"/>
        </a:xfrm>
      </p:grpSpPr>
      <p:sp>
        <p:nvSpPr>
          <p:cNvPr id="123" name="Google Shape;123;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124" name="Google Shape;124;p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dk1"/>
              </a:buClr>
              <a:buSzPts val="1200"/>
              <a:buFont typeface="Calibri"/>
              <a:buNone/>
            </a:pPr>
            <a:r>
              <a:t/>
            </a:r>
            <a:endParaRPr/>
          </a:p>
        </p:txBody>
      </p:sp>
      <p:sp>
        <p:nvSpPr>
          <p:cNvPr id="125" name="Google Shape;125;p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nl-NL">
                <a:solidFill>
                  <a:srgbClr val="000000"/>
                </a:solidFill>
              </a:rPr>
              <a:t>‹#›</a:t>
            </a:fld>
            <a:endParaRPr>
              <a:solidFill>
                <a:srgbClr val="000000"/>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1" name="Shape 131"/>
        <p:cNvGrpSpPr/>
        <p:nvPr/>
      </p:nvGrpSpPr>
      <p:grpSpPr>
        <a:xfrm>
          <a:off x="0" y="0"/>
          <a:ext cx="0" cy="0"/>
          <a:chOff x="0" y="0"/>
          <a:chExt cx="0" cy="0"/>
        </a:xfrm>
      </p:grpSpPr>
      <p:sp>
        <p:nvSpPr>
          <p:cNvPr id="132" name="Google Shape;132;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133" name="Google Shape;133;p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dk1"/>
              </a:buClr>
              <a:buSzPts val="1200"/>
              <a:buFont typeface="Calibri"/>
              <a:buNone/>
            </a:pPr>
            <a:r>
              <a:t/>
            </a:r>
            <a:endParaRPr/>
          </a:p>
        </p:txBody>
      </p:sp>
      <p:sp>
        <p:nvSpPr>
          <p:cNvPr id="134" name="Google Shape;134;p7: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nl-NL">
                <a:solidFill>
                  <a:srgbClr val="000000"/>
                </a:solidFill>
              </a:rPr>
              <a:t>‹#›</a:t>
            </a:fld>
            <a:endParaRPr>
              <a:solidFill>
                <a:srgbClr val="000000"/>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0" name="Shape 140"/>
        <p:cNvGrpSpPr/>
        <p:nvPr/>
      </p:nvGrpSpPr>
      <p:grpSpPr>
        <a:xfrm>
          <a:off x="0" y="0"/>
          <a:ext cx="0" cy="0"/>
          <a:chOff x="0" y="0"/>
          <a:chExt cx="0" cy="0"/>
        </a:xfrm>
      </p:grpSpPr>
      <p:sp>
        <p:nvSpPr>
          <p:cNvPr id="141" name="Google Shape;141;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142" name="Google Shape;142;p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None/>
            </a:pPr>
            <a:r>
              <a:rPr lang="nl-NL"/>
              <a:t>communicatievormen</a:t>
            </a:r>
            <a:endParaRPr/>
          </a:p>
          <a:p>
            <a:pPr indent="0" lvl="0" marL="0" rtl="0" algn="l">
              <a:spcBef>
                <a:spcPts val="0"/>
              </a:spcBef>
              <a:spcAft>
                <a:spcPts val="0"/>
              </a:spcAft>
              <a:buNone/>
            </a:pPr>
            <a:r>
              <a:rPr lang="nl-NL"/>
              <a:t>digitaal: woord of naam gebruiken voor ding (wordt vaak gebruikt voor het inhoudsaspect van de communicatie), relatief recent in menselijke evolutie – verbale communicatie</a:t>
            </a:r>
            <a:endParaRPr/>
          </a:p>
          <a:p>
            <a:pPr indent="0" lvl="0" marL="0" rtl="0" algn="l">
              <a:spcBef>
                <a:spcPts val="0"/>
              </a:spcBef>
              <a:spcAft>
                <a:spcPts val="0"/>
              </a:spcAft>
              <a:buNone/>
            </a:pPr>
            <a:r>
              <a:rPr lang="nl-NL"/>
              <a:t>analoog: directe afbeelding van ding of aanwijzen van ding (wordt vaak gebruikt voor het betrekkingsaspect van de communicatie), relatief oud in mnselijke evolutie – non-verbale communicatie</a:t>
            </a:r>
            <a:endParaRPr/>
          </a:p>
          <a:p>
            <a:pPr indent="0" lvl="0" marL="0" rtl="0" algn="l">
              <a:spcBef>
                <a:spcPts val="0"/>
              </a:spcBef>
              <a:spcAft>
                <a:spcPts val="0"/>
              </a:spcAft>
              <a:buNone/>
            </a:pPr>
            <a:r>
              <a:t/>
            </a:r>
            <a:endParaRPr/>
          </a:p>
        </p:txBody>
      </p:sp>
      <p:sp>
        <p:nvSpPr>
          <p:cNvPr id="143" name="Google Shape;143;p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nl-NL">
                <a:solidFill>
                  <a:srgbClr val="000000"/>
                </a:solidFill>
              </a:rPr>
              <a:t>‹#›</a:t>
            </a:fld>
            <a:endParaRPr>
              <a:solidFill>
                <a:srgbClr val="000000"/>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9" name="Shape 149"/>
        <p:cNvGrpSpPr/>
        <p:nvPr/>
      </p:nvGrpSpPr>
      <p:grpSpPr>
        <a:xfrm>
          <a:off x="0" y="0"/>
          <a:ext cx="0" cy="0"/>
          <a:chOff x="0" y="0"/>
          <a:chExt cx="0" cy="0"/>
        </a:xfrm>
      </p:grpSpPr>
      <p:sp>
        <p:nvSpPr>
          <p:cNvPr id="150" name="Google Shape;150;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151" name="Google Shape;151;p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None/>
            </a:pPr>
            <a:r>
              <a:t/>
            </a:r>
            <a:endParaRPr/>
          </a:p>
        </p:txBody>
      </p:sp>
      <p:sp>
        <p:nvSpPr>
          <p:cNvPr id="152" name="Google Shape;152;p9: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nl-NL">
                <a:solidFill>
                  <a:srgbClr val="000000"/>
                </a:solidFill>
              </a:rPr>
              <a:t>‹#›</a:t>
            </a:fld>
            <a:endParaRPr>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el en object" type="obj">
  <p:cSld name="OBJECT">
    <p:spTree>
      <p:nvGrpSpPr>
        <p:cNvPr id="15" name="Shape 15"/>
        <p:cNvGrpSpPr/>
        <p:nvPr/>
      </p:nvGrpSpPr>
      <p:grpSpPr>
        <a:xfrm>
          <a:off x="0" y="0"/>
          <a:ext cx="0" cy="0"/>
          <a:chOff x="0" y="0"/>
          <a:chExt cx="0" cy="0"/>
        </a:xfrm>
      </p:grpSpPr>
      <p:sp>
        <p:nvSpPr>
          <p:cNvPr id="16" name="Google Shape;16;p2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8" name="Google Shape;18;p2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2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2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el en verticale tekst" type="vertTx">
  <p:cSld name="VERTICAL_TEXT">
    <p:spTree>
      <p:nvGrpSpPr>
        <p:cNvPr id="72" name="Shape 72"/>
        <p:cNvGrpSpPr/>
        <p:nvPr/>
      </p:nvGrpSpPr>
      <p:grpSpPr>
        <a:xfrm>
          <a:off x="0" y="0"/>
          <a:ext cx="0" cy="0"/>
          <a:chOff x="0" y="0"/>
          <a:chExt cx="0" cy="0"/>
        </a:xfrm>
      </p:grpSpPr>
      <p:sp>
        <p:nvSpPr>
          <p:cNvPr id="73" name="Google Shape;73;p3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31"/>
          <p:cNvSpPr txBox="1"/>
          <p:nvPr>
            <p:ph idx="1" type="body"/>
          </p:nvPr>
        </p:nvSpPr>
        <p:spPr>
          <a:xfrm rot="5400000">
            <a:off x="2309018" y="-251619"/>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5" name="Google Shape;75;p3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3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3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e titel en tekst" type="vertTitleAndTx">
  <p:cSld name="VERTICAL_TITLE_AND_VERTICAL_TEXT">
    <p:spTree>
      <p:nvGrpSpPr>
        <p:cNvPr id="78" name="Shape 78"/>
        <p:cNvGrpSpPr/>
        <p:nvPr/>
      </p:nvGrpSpPr>
      <p:grpSpPr>
        <a:xfrm>
          <a:off x="0" y="0"/>
          <a:ext cx="0" cy="0"/>
          <a:chOff x="0" y="0"/>
          <a:chExt cx="0" cy="0"/>
        </a:xfrm>
      </p:grpSpPr>
      <p:sp>
        <p:nvSpPr>
          <p:cNvPr id="79" name="Google Shape;79;p32"/>
          <p:cNvSpPr txBox="1"/>
          <p:nvPr>
            <p:ph type="title"/>
          </p:nvPr>
        </p:nvSpPr>
        <p:spPr>
          <a:xfrm rot="5400000">
            <a:off x="4732337" y="2171700"/>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32"/>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1" name="Google Shape;81;p3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3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3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eldia" type="title">
  <p:cSld name="TITLE">
    <p:spTree>
      <p:nvGrpSpPr>
        <p:cNvPr id="21" name="Shape 21"/>
        <p:cNvGrpSpPr/>
        <p:nvPr/>
      </p:nvGrpSpPr>
      <p:grpSpPr>
        <a:xfrm>
          <a:off x="0" y="0"/>
          <a:ext cx="0" cy="0"/>
          <a:chOff x="0" y="0"/>
          <a:chExt cx="0" cy="0"/>
        </a:xfrm>
      </p:grpSpPr>
      <p:sp>
        <p:nvSpPr>
          <p:cNvPr id="22" name="Google Shape;22;p23"/>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23"/>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24" name="Google Shape;24;p2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2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2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ekop" type="secHead">
  <p:cSld name="SECTION_HEADER">
    <p:spTree>
      <p:nvGrpSpPr>
        <p:cNvPr id="27" name="Shape 27"/>
        <p:cNvGrpSpPr/>
        <p:nvPr/>
      </p:nvGrpSpPr>
      <p:grpSpPr>
        <a:xfrm>
          <a:off x="0" y="0"/>
          <a:ext cx="0" cy="0"/>
          <a:chOff x="0" y="0"/>
          <a:chExt cx="0" cy="0"/>
        </a:xfrm>
      </p:grpSpPr>
      <p:sp>
        <p:nvSpPr>
          <p:cNvPr id="28" name="Google Shape;28;p24"/>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24"/>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0" name="Google Shape;30;p2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2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2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Inhoud van twee" type="twoObj">
  <p:cSld name="TWO_OBJECTS">
    <p:spTree>
      <p:nvGrpSpPr>
        <p:cNvPr id="33" name="Shape 33"/>
        <p:cNvGrpSpPr/>
        <p:nvPr/>
      </p:nvGrpSpPr>
      <p:grpSpPr>
        <a:xfrm>
          <a:off x="0" y="0"/>
          <a:ext cx="0" cy="0"/>
          <a:chOff x="0" y="0"/>
          <a:chExt cx="0" cy="0"/>
        </a:xfrm>
      </p:grpSpPr>
      <p:sp>
        <p:nvSpPr>
          <p:cNvPr id="34" name="Google Shape;34;p2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25"/>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6" name="Google Shape;36;p25"/>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7" name="Google Shape;37;p2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2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2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gelijking" type="twoTxTwoObj">
  <p:cSld name="TWO_OBJECTS_WITH_TEXT">
    <p:spTree>
      <p:nvGrpSpPr>
        <p:cNvPr id="40" name="Shape 40"/>
        <p:cNvGrpSpPr/>
        <p:nvPr/>
      </p:nvGrpSpPr>
      <p:grpSpPr>
        <a:xfrm>
          <a:off x="0" y="0"/>
          <a:ext cx="0" cy="0"/>
          <a:chOff x="0" y="0"/>
          <a:chExt cx="0" cy="0"/>
        </a:xfrm>
      </p:grpSpPr>
      <p:sp>
        <p:nvSpPr>
          <p:cNvPr id="41" name="Google Shape;41;p2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26"/>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3" name="Google Shape;43;p26"/>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4" name="Google Shape;44;p26"/>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5" name="Google Shape;45;p26"/>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6" name="Google Shape;46;p2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2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2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Alleen titel" type="titleOnly">
  <p:cSld name="TITLE_ONLY">
    <p:spTree>
      <p:nvGrpSpPr>
        <p:cNvPr id="49" name="Shape 49"/>
        <p:cNvGrpSpPr/>
        <p:nvPr/>
      </p:nvGrpSpPr>
      <p:grpSpPr>
        <a:xfrm>
          <a:off x="0" y="0"/>
          <a:ext cx="0" cy="0"/>
          <a:chOff x="0" y="0"/>
          <a:chExt cx="0" cy="0"/>
        </a:xfrm>
      </p:grpSpPr>
      <p:sp>
        <p:nvSpPr>
          <p:cNvPr id="50" name="Google Shape;50;p2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2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2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2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Leeg" type="blank">
  <p:cSld name="BLANK">
    <p:spTree>
      <p:nvGrpSpPr>
        <p:cNvPr id="54" name="Shape 54"/>
        <p:cNvGrpSpPr/>
        <p:nvPr/>
      </p:nvGrpSpPr>
      <p:grpSpPr>
        <a:xfrm>
          <a:off x="0" y="0"/>
          <a:ext cx="0" cy="0"/>
          <a:chOff x="0" y="0"/>
          <a:chExt cx="0" cy="0"/>
        </a:xfrm>
      </p:grpSpPr>
      <p:sp>
        <p:nvSpPr>
          <p:cNvPr id="55" name="Google Shape;55;p2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2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2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Inhoud met bijschrift" type="objTx">
  <p:cSld name="OBJECT_WITH_CAPTION_TEXT">
    <p:spTree>
      <p:nvGrpSpPr>
        <p:cNvPr id="58" name="Shape 58"/>
        <p:cNvGrpSpPr/>
        <p:nvPr/>
      </p:nvGrpSpPr>
      <p:grpSpPr>
        <a:xfrm>
          <a:off x="0" y="0"/>
          <a:ext cx="0" cy="0"/>
          <a:chOff x="0" y="0"/>
          <a:chExt cx="0" cy="0"/>
        </a:xfrm>
      </p:grpSpPr>
      <p:sp>
        <p:nvSpPr>
          <p:cNvPr id="59" name="Google Shape;59;p29"/>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29"/>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61" name="Google Shape;61;p29"/>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2" name="Google Shape;62;p2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2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2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Afbeelding met bijschrift" type="picTx">
  <p:cSld name="PICTURE_WITH_CAPTION_TEXT">
    <p:spTree>
      <p:nvGrpSpPr>
        <p:cNvPr id="65" name="Shape 65"/>
        <p:cNvGrpSpPr/>
        <p:nvPr/>
      </p:nvGrpSpPr>
      <p:grpSpPr>
        <a:xfrm>
          <a:off x="0" y="0"/>
          <a:ext cx="0" cy="0"/>
          <a:chOff x="0" y="0"/>
          <a:chExt cx="0" cy="0"/>
        </a:xfrm>
      </p:grpSpPr>
      <p:sp>
        <p:nvSpPr>
          <p:cNvPr id="66" name="Google Shape;66;p30"/>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30"/>
          <p:cNvSpPr/>
          <p:nvPr>
            <p:ph idx="2" type="pic"/>
          </p:nvPr>
        </p:nvSpPr>
        <p:spPr>
          <a:xfrm>
            <a:off x="1792288" y="612775"/>
            <a:ext cx="5486400" cy="4114800"/>
          </a:xfrm>
          <a:prstGeom prst="rect">
            <a:avLst/>
          </a:prstGeom>
          <a:noFill/>
          <a:ln>
            <a:noFill/>
          </a:ln>
        </p:spPr>
        <p:txBody>
          <a:bodyPr anchorCtr="0" anchor="t" bIns="45700" lIns="91425" spcFirstLastPara="1" rIns="91425" wrap="square" tIns="45700">
            <a:normAutofit/>
          </a:bodyPr>
          <a:lstStyle>
            <a:lvl1pPr lvl="0" marR="0" rtl="0" algn="l">
              <a:spcBef>
                <a:spcPts val="64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spcBef>
                <a:spcPts val="56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spcBef>
                <a:spcPts val="48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8" name="Google Shape;68;p30"/>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9" name="Google Shape;69;p3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3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3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9" name="Shape 9"/>
        <p:cNvGrpSpPr/>
        <p:nvPr/>
      </p:nvGrpSpPr>
      <p:grpSpPr>
        <a:xfrm>
          <a:off x="0" y="0"/>
          <a:ext cx="0" cy="0"/>
          <a:chOff x="0" y="0"/>
          <a:chExt cx="0" cy="0"/>
        </a:xfrm>
      </p:grpSpPr>
      <p:sp>
        <p:nvSpPr>
          <p:cNvPr id="10" name="Google Shape;10;p2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2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Google Shape;12;p2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2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2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nl-NL"/>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hyperlink" Target="https://www.youtube.com/watch?v=fv8VgSfsPfg"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9.jpg"/><Relationship Id="rId4" Type="http://schemas.openxmlformats.org/officeDocument/2006/relationships/hyperlink" Target="http://www.youtube.com/watch?v=XmecyCCdknk"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10.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1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12.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image" Target="../media/image10.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image" Target="../media/image13.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 Id="rId3" Type="http://schemas.openxmlformats.org/officeDocument/2006/relationships/image" Target="../media/image14.jpg"/><Relationship Id="rId4" Type="http://schemas.openxmlformats.org/officeDocument/2006/relationships/hyperlink" Target="http://www.youtube.com/watch?v=jd7YWx7idfE"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hyperlink" Target="https://www.confront.nl/artikelen/384-communicatie-tips-om-te-zenden-en-ontvangen/" TargetMode="External"/><Relationship Id="rId4" Type="http://schemas.openxmlformats.org/officeDocument/2006/relationships/hyperlink" Target="http://vis-ffc.nl/wat-is-ruis-in-communicatie/"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2.jpg"/></Relationships>
</file>

<file path=ppt/slides/_rels/slide4.xml.rels><?xml version="1.0" encoding="UTF-8" standalone="yes"?><Relationships xmlns="http://schemas.openxmlformats.org/package/2006/relationships"><Relationship Id="rId10" Type="http://schemas.openxmlformats.org/officeDocument/2006/relationships/hyperlink" Target="http://www.online-stopwatch.com/eggtimer-countdown/full-screen/" TargetMode="External"/><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hyperlink" Target="about:blank" TargetMode="External"/><Relationship Id="rId4" Type="http://schemas.openxmlformats.org/officeDocument/2006/relationships/image" Target="../media/image4.jpg"/><Relationship Id="rId9" Type="http://schemas.openxmlformats.org/officeDocument/2006/relationships/hyperlink" Target="http://www.online-stopwatch.com/eggtimer-countdown/full-screen/" TargetMode="External"/><Relationship Id="rId5" Type="http://schemas.openxmlformats.org/officeDocument/2006/relationships/hyperlink" Target="http://nl.wikipedia.org/wiki/Wiskundig_bewijs" TargetMode="External"/><Relationship Id="rId6" Type="http://schemas.openxmlformats.org/officeDocument/2006/relationships/hyperlink" Target="http://nl.wikipedia.org/wiki/Stelling_(wiskunde)" TargetMode="External"/><Relationship Id="rId7" Type="http://schemas.openxmlformats.org/officeDocument/2006/relationships/hyperlink" Target="http://www.online-stopwatch.com/eggtimer-countdown/full-screen/" TargetMode="External"/><Relationship Id="rId8" Type="http://schemas.openxmlformats.org/officeDocument/2006/relationships/hyperlink" Target="http://www.online-stopwatch.com/eggtimer-countdown/full-screen/"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3.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6.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7.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7" name="Shape 87"/>
        <p:cNvGrpSpPr/>
        <p:nvPr/>
      </p:nvGrpSpPr>
      <p:grpSpPr>
        <a:xfrm>
          <a:off x="0" y="0"/>
          <a:ext cx="0" cy="0"/>
          <a:chOff x="0" y="0"/>
          <a:chExt cx="0" cy="0"/>
        </a:xfrm>
      </p:grpSpPr>
      <p:sp>
        <p:nvSpPr>
          <p:cNvPr id="88" name="Google Shape;88;p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nl-NL"/>
              <a:t>Communicatie</a:t>
            </a:r>
            <a:endParaRPr/>
          </a:p>
        </p:txBody>
      </p:sp>
      <p:pic>
        <p:nvPicPr>
          <p:cNvPr descr="Lessons from my Parents...Marriage Is Not For Punks — Yvonne Chase" id="89" name="Google Shape;89;p1"/>
          <p:cNvPicPr preferRelativeResize="0"/>
          <p:nvPr>
            <p:ph idx="1" type="body"/>
          </p:nvPr>
        </p:nvPicPr>
        <p:blipFill rotWithShape="1">
          <a:blip r:embed="rId3">
            <a:alphaModFix/>
          </a:blip>
          <a:srcRect b="0" l="0" r="0" t="0"/>
          <a:stretch/>
        </p:blipFill>
        <p:spPr>
          <a:xfrm>
            <a:off x="2043175" y="1844824"/>
            <a:ext cx="5222354" cy="3942877"/>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1" name="Shape 161"/>
        <p:cNvGrpSpPr/>
        <p:nvPr/>
      </p:nvGrpSpPr>
      <p:grpSpPr>
        <a:xfrm>
          <a:off x="0" y="0"/>
          <a:ext cx="0" cy="0"/>
          <a:chOff x="0" y="0"/>
          <a:chExt cx="0" cy="0"/>
        </a:xfrm>
      </p:grpSpPr>
      <p:sp>
        <p:nvSpPr>
          <p:cNvPr id="162" name="Google Shape;162;p1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nl-NL"/>
              <a:t>Over communicatie (algemeen)</a:t>
            </a:r>
            <a:endParaRPr/>
          </a:p>
        </p:txBody>
      </p:sp>
      <p:sp>
        <p:nvSpPr>
          <p:cNvPr id="163" name="Google Shape;163;p10"/>
          <p:cNvSpPr txBox="1"/>
          <p:nvPr>
            <p:ph idx="1" type="body"/>
          </p:nvPr>
        </p:nvSpPr>
        <p:spPr>
          <a:xfrm>
            <a:off x="457200" y="1600201"/>
            <a:ext cx="8229600" cy="1900808"/>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3200"/>
              <a:buNone/>
            </a:pPr>
            <a:r>
              <a:rPr lang="nl-NL" u="sng">
                <a:solidFill>
                  <a:schemeClr val="hlink"/>
                </a:solidFill>
                <a:hlinkClick r:id="rId3"/>
              </a:rPr>
              <a:t>https://www.youtube.com/watch?v=fv8VgSfsPfg</a:t>
            </a:r>
            <a:endParaRPr/>
          </a:p>
          <a:p>
            <a:pPr indent="-342900" lvl="0" marL="342900" rtl="0" algn="l">
              <a:spcBef>
                <a:spcPts val="640"/>
              </a:spcBef>
              <a:spcAft>
                <a:spcPts val="0"/>
              </a:spcAft>
              <a:buClr>
                <a:schemeClr val="dk1"/>
              </a:buClr>
              <a:buSzPts val="3200"/>
              <a:buNone/>
            </a:pPr>
            <a:r>
              <a:t/>
            </a:r>
            <a:endParaRPr/>
          </a:p>
          <a:p>
            <a:pPr indent="-342900" lvl="0" marL="342900" rtl="0" algn="l">
              <a:spcBef>
                <a:spcPts val="640"/>
              </a:spcBef>
              <a:spcAft>
                <a:spcPts val="0"/>
              </a:spcAft>
              <a:buClr>
                <a:schemeClr val="dk1"/>
              </a:buClr>
              <a:buSzPts val="3200"/>
              <a:buNone/>
            </a:pPr>
            <a:r>
              <a:rPr lang="nl-NL"/>
              <a:t>Communicatie is U en IK ☺</a:t>
            </a:r>
            <a:endParaRPr/>
          </a:p>
        </p:txBody>
      </p:sp>
      <p:sp>
        <p:nvSpPr>
          <p:cNvPr id="164" name="Google Shape;164;p10"/>
          <p:cNvSpPr/>
          <p:nvPr/>
        </p:nvSpPr>
        <p:spPr>
          <a:xfrm>
            <a:off x="4453217" y="3244334"/>
            <a:ext cx="237566"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lang="nl-NL" sz="1800">
                <a:solidFill>
                  <a:schemeClr val="dk1"/>
                </a:solidFill>
                <a:latin typeface="Calibri"/>
                <a:ea typeface="Calibri"/>
                <a:cs typeface="Calibri"/>
                <a:sym typeface="Calibri"/>
              </a:rPr>
              <a:t> </a:t>
            </a:r>
            <a:endParaRPr sz="1800">
              <a:solidFill>
                <a:schemeClr val="dk1"/>
              </a:solidFill>
              <a:latin typeface="Calibri"/>
              <a:ea typeface="Calibri"/>
              <a:cs typeface="Calibri"/>
              <a:sym typeface="Calibri"/>
            </a:endParaRPr>
          </a:p>
        </p:txBody>
      </p:sp>
      <p:sp>
        <p:nvSpPr>
          <p:cNvPr id="165" name="Google Shape;165;p10"/>
          <p:cNvSpPr/>
          <p:nvPr/>
        </p:nvSpPr>
        <p:spPr>
          <a:xfrm>
            <a:off x="4453217" y="3244334"/>
            <a:ext cx="237566"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lang="nl-NL" sz="1800">
                <a:solidFill>
                  <a:schemeClr val="dk1"/>
                </a:solidFill>
                <a:latin typeface="Calibri"/>
                <a:ea typeface="Calibri"/>
                <a:cs typeface="Calibri"/>
                <a:sym typeface="Calibri"/>
              </a:rPr>
              <a:t> </a:t>
            </a:r>
            <a:endParaRPr sz="1800">
              <a:solidFill>
                <a:schemeClr val="dk1"/>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0" name="Shape 170"/>
        <p:cNvGrpSpPr/>
        <p:nvPr/>
      </p:nvGrpSpPr>
      <p:grpSpPr>
        <a:xfrm>
          <a:off x="0" y="0"/>
          <a:ext cx="0" cy="0"/>
          <a:chOff x="0" y="0"/>
          <a:chExt cx="0" cy="0"/>
        </a:xfrm>
      </p:grpSpPr>
      <p:pic>
        <p:nvPicPr>
          <p:cNvPr descr="http://gesprek.web-log.nl/alles_over_gesprekken_voe/images/hond_1.jpg" id="171" name="Google Shape;171;p11"/>
          <p:cNvPicPr preferRelativeResize="0"/>
          <p:nvPr/>
        </p:nvPicPr>
        <p:blipFill rotWithShape="1">
          <a:blip r:embed="rId3">
            <a:alphaModFix/>
          </a:blip>
          <a:srcRect b="0" l="0" r="0" t="0"/>
          <a:stretch/>
        </p:blipFill>
        <p:spPr>
          <a:xfrm>
            <a:off x="5795963" y="565150"/>
            <a:ext cx="2909887" cy="6015038"/>
          </a:xfrm>
          <a:prstGeom prst="rect">
            <a:avLst/>
          </a:prstGeom>
          <a:noFill/>
          <a:ln>
            <a:noFill/>
          </a:ln>
        </p:spPr>
      </p:pic>
      <p:sp>
        <p:nvSpPr>
          <p:cNvPr id="172" name="Google Shape;172;p11"/>
          <p:cNvSpPr txBox="1"/>
          <p:nvPr>
            <p:ph type="title"/>
          </p:nvPr>
        </p:nvSpPr>
        <p:spPr>
          <a:xfrm>
            <a:off x="0" y="404664"/>
            <a:ext cx="727075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nl-NL">
                <a:latin typeface="Calibri"/>
                <a:ea typeface="Calibri"/>
                <a:cs typeface="Calibri"/>
                <a:sym typeface="Calibri"/>
              </a:rPr>
              <a:t>Communicatietheorie</a:t>
            </a:r>
            <a:endParaRPr>
              <a:latin typeface="Calibri"/>
              <a:ea typeface="Calibri"/>
              <a:cs typeface="Calibri"/>
              <a:sym typeface="Calibri"/>
            </a:endParaRPr>
          </a:p>
        </p:txBody>
      </p:sp>
      <p:sp>
        <p:nvSpPr>
          <p:cNvPr id="173" name="Google Shape;173;p11"/>
          <p:cNvSpPr txBox="1"/>
          <p:nvPr>
            <p:ph idx="1" type="body"/>
          </p:nvPr>
        </p:nvSpPr>
        <p:spPr>
          <a:xfrm>
            <a:off x="251520" y="1628800"/>
            <a:ext cx="6119813" cy="2089150"/>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2400"/>
              <a:buChar char="•"/>
            </a:pPr>
            <a:r>
              <a:rPr b="0" lang="nl-NL" sz="2400">
                <a:latin typeface="Calibri"/>
                <a:ea typeface="Calibri"/>
                <a:cs typeface="Calibri"/>
                <a:sym typeface="Calibri"/>
              </a:rPr>
              <a:t>Niets is zo moeilijk als goed communiceren</a:t>
            </a:r>
            <a:endParaRPr/>
          </a:p>
          <a:p>
            <a:pPr indent="-190500" lvl="0" marL="342900" rtl="0" algn="l">
              <a:spcBef>
                <a:spcPts val="480"/>
              </a:spcBef>
              <a:spcAft>
                <a:spcPts val="0"/>
              </a:spcAft>
              <a:buClr>
                <a:schemeClr val="dk1"/>
              </a:buClr>
              <a:buSzPts val="2400"/>
              <a:buNone/>
            </a:pPr>
            <a:r>
              <a:t/>
            </a:r>
            <a:endParaRPr b="0" sz="2400">
              <a:latin typeface="Calibri"/>
              <a:ea typeface="Calibri"/>
              <a:cs typeface="Calibri"/>
              <a:sym typeface="Calibri"/>
            </a:endParaRPr>
          </a:p>
          <a:p>
            <a:pPr indent="-342900" lvl="0" marL="342900" rtl="0" algn="l">
              <a:spcBef>
                <a:spcPts val="240"/>
              </a:spcBef>
              <a:spcAft>
                <a:spcPts val="0"/>
              </a:spcAft>
              <a:buClr>
                <a:srgbClr val="FF0000"/>
              </a:buClr>
              <a:buSzPts val="1200"/>
              <a:buChar char="•"/>
            </a:pPr>
            <a:r>
              <a:rPr lang="nl-NL" sz="1200" u="sng">
                <a:solidFill>
                  <a:srgbClr val="FF0000"/>
                </a:solidFill>
                <a:hlinkClick r:id="rId4"/>
              </a:rPr>
              <a:t>http://www.youtube.com/watch?v=XmecyCCdknk</a:t>
            </a:r>
            <a:endParaRPr sz="1200">
              <a:solidFill>
                <a:srgbClr val="FF0000"/>
              </a:solidFill>
            </a:endParaRPr>
          </a:p>
          <a:p>
            <a:pPr indent="-190500" lvl="0" marL="342900" rtl="0" algn="l">
              <a:spcBef>
                <a:spcPts val="480"/>
              </a:spcBef>
              <a:spcAft>
                <a:spcPts val="0"/>
              </a:spcAft>
              <a:buClr>
                <a:schemeClr val="dk1"/>
              </a:buClr>
              <a:buSzPts val="2400"/>
              <a:buNone/>
            </a:pPr>
            <a:r>
              <a:t/>
            </a:r>
            <a:endParaRPr b="0" sz="2400">
              <a:latin typeface="Calibri"/>
              <a:ea typeface="Calibri"/>
              <a:cs typeface="Calibri"/>
              <a:sym typeface="Calibri"/>
            </a:endParaRPr>
          </a:p>
          <a:p>
            <a:pPr indent="-190500" lvl="0" marL="342900" rtl="0" algn="l">
              <a:spcBef>
                <a:spcPts val="480"/>
              </a:spcBef>
              <a:spcAft>
                <a:spcPts val="0"/>
              </a:spcAft>
              <a:buClr>
                <a:schemeClr val="dk1"/>
              </a:buClr>
              <a:buSzPts val="2400"/>
              <a:buNone/>
            </a:pPr>
            <a:r>
              <a:t/>
            </a:r>
            <a:endParaRPr b="0" sz="2400">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8" name="Shape 178"/>
        <p:cNvGrpSpPr/>
        <p:nvPr/>
      </p:nvGrpSpPr>
      <p:grpSpPr>
        <a:xfrm>
          <a:off x="0" y="0"/>
          <a:ext cx="0" cy="0"/>
          <a:chOff x="0" y="0"/>
          <a:chExt cx="0" cy="0"/>
        </a:xfrm>
      </p:grpSpPr>
      <p:sp>
        <p:nvSpPr>
          <p:cNvPr id="179" name="Google Shape;179;p12"/>
          <p:cNvSpPr txBox="1"/>
          <p:nvPr>
            <p:ph type="title"/>
          </p:nvPr>
        </p:nvSpPr>
        <p:spPr>
          <a:xfrm>
            <a:off x="827088" y="1219200"/>
            <a:ext cx="7777162"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3959"/>
              <a:buFont typeface="Calibri"/>
              <a:buNone/>
            </a:pPr>
            <a:r>
              <a:rPr lang="nl-NL" sz="3959">
                <a:latin typeface="Calibri"/>
                <a:ea typeface="Calibri"/>
                <a:cs typeface="Calibri"/>
                <a:sym typeface="Calibri"/>
              </a:rPr>
              <a:t>Communicatiemodel van Schulz von Thun</a:t>
            </a:r>
            <a:endParaRPr sz="3959">
              <a:latin typeface="Calibri"/>
              <a:ea typeface="Calibri"/>
              <a:cs typeface="Calibri"/>
              <a:sym typeface="Calibri"/>
            </a:endParaRPr>
          </a:p>
        </p:txBody>
      </p:sp>
      <p:pic>
        <p:nvPicPr>
          <p:cNvPr descr="boodschap" id="180" name="Google Shape;180;p12"/>
          <p:cNvPicPr preferRelativeResize="0"/>
          <p:nvPr/>
        </p:nvPicPr>
        <p:blipFill rotWithShape="1">
          <a:blip r:embed="rId3">
            <a:alphaModFix/>
          </a:blip>
          <a:srcRect b="0" l="0" r="0" t="0"/>
          <a:stretch/>
        </p:blipFill>
        <p:spPr>
          <a:xfrm>
            <a:off x="3733800" y="3435350"/>
            <a:ext cx="1152525" cy="1152525"/>
          </a:xfrm>
          <a:prstGeom prst="rect">
            <a:avLst/>
          </a:prstGeom>
          <a:noFill/>
          <a:ln>
            <a:noFill/>
          </a:ln>
        </p:spPr>
      </p:pic>
      <p:sp>
        <p:nvSpPr>
          <p:cNvPr id="181" name="Google Shape;181;p12"/>
          <p:cNvSpPr txBox="1"/>
          <p:nvPr/>
        </p:nvSpPr>
        <p:spPr>
          <a:xfrm>
            <a:off x="0" y="3573463"/>
            <a:ext cx="1493838" cy="579437"/>
          </a:xfrm>
          <a:prstGeom prst="rect">
            <a:avLst/>
          </a:prstGeom>
          <a:noFill/>
          <a:ln>
            <a:noFill/>
          </a:ln>
        </p:spPr>
        <p:txBody>
          <a:bodyPr anchorCtr="0" anchor="t" bIns="46025" lIns="92075" spcFirstLastPara="1" rIns="92075" wrap="square" tIns="46025">
            <a:spAutoFit/>
          </a:bodyPr>
          <a:lstStyle/>
          <a:p>
            <a:pPr indent="0" lvl="0" marL="0" marR="0" rtl="0" algn="l">
              <a:spcBef>
                <a:spcPts val="0"/>
              </a:spcBef>
              <a:spcAft>
                <a:spcPts val="0"/>
              </a:spcAft>
              <a:buNone/>
            </a:pPr>
            <a:r>
              <a:rPr lang="nl-NL" sz="3200">
                <a:solidFill>
                  <a:srgbClr val="A50021"/>
                </a:solidFill>
                <a:latin typeface="Calibri"/>
                <a:ea typeface="Calibri"/>
                <a:cs typeface="Calibri"/>
                <a:sym typeface="Calibri"/>
              </a:rPr>
              <a:t>zender</a:t>
            </a:r>
            <a:endParaRPr sz="3200">
              <a:solidFill>
                <a:srgbClr val="A50021"/>
              </a:solidFill>
              <a:latin typeface="Calibri"/>
              <a:ea typeface="Calibri"/>
              <a:cs typeface="Calibri"/>
              <a:sym typeface="Calibri"/>
            </a:endParaRPr>
          </a:p>
        </p:txBody>
      </p:sp>
      <p:sp>
        <p:nvSpPr>
          <p:cNvPr id="182" name="Google Shape;182;p12"/>
          <p:cNvSpPr txBox="1"/>
          <p:nvPr/>
        </p:nvSpPr>
        <p:spPr>
          <a:xfrm>
            <a:off x="7010400" y="3484563"/>
            <a:ext cx="2055813" cy="579437"/>
          </a:xfrm>
          <a:prstGeom prst="rect">
            <a:avLst/>
          </a:prstGeom>
          <a:noFill/>
          <a:ln>
            <a:noFill/>
          </a:ln>
        </p:spPr>
        <p:txBody>
          <a:bodyPr anchorCtr="0" anchor="t" bIns="46025" lIns="92075" spcFirstLastPara="1" rIns="92075" wrap="square" tIns="46025">
            <a:spAutoFit/>
          </a:bodyPr>
          <a:lstStyle/>
          <a:p>
            <a:pPr indent="0" lvl="0" marL="0" marR="0" rtl="0" algn="l">
              <a:spcBef>
                <a:spcPts val="0"/>
              </a:spcBef>
              <a:spcAft>
                <a:spcPts val="0"/>
              </a:spcAft>
              <a:buNone/>
            </a:pPr>
            <a:r>
              <a:rPr lang="nl-NL" sz="3200">
                <a:solidFill>
                  <a:srgbClr val="A50021"/>
                </a:solidFill>
                <a:latin typeface="Calibri"/>
                <a:ea typeface="Calibri"/>
                <a:cs typeface="Calibri"/>
                <a:sym typeface="Calibri"/>
              </a:rPr>
              <a:t>ontvanger</a:t>
            </a:r>
            <a:endParaRPr sz="3200">
              <a:solidFill>
                <a:srgbClr val="A50021"/>
              </a:solidFill>
              <a:latin typeface="Calibri"/>
              <a:ea typeface="Calibri"/>
              <a:cs typeface="Calibri"/>
              <a:sym typeface="Calibri"/>
            </a:endParaRPr>
          </a:p>
        </p:txBody>
      </p:sp>
      <p:sp>
        <p:nvSpPr>
          <p:cNvPr id="183" name="Google Shape;183;p12"/>
          <p:cNvSpPr txBox="1"/>
          <p:nvPr/>
        </p:nvSpPr>
        <p:spPr>
          <a:xfrm>
            <a:off x="3581400" y="2438400"/>
            <a:ext cx="1477963" cy="519113"/>
          </a:xfrm>
          <a:prstGeom prst="rect">
            <a:avLst/>
          </a:prstGeom>
          <a:noFill/>
          <a:ln>
            <a:noFill/>
          </a:ln>
        </p:spPr>
        <p:txBody>
          <a:bodyPr anchorCtr="0" anchor="t" bIns="46025" lIns="92075" spcFirstLastPara="1" rIns="92075" wrap="square" tIns="46025">
            <a:spAutoFit/>
          </a:bodyPr>
          <a:lstStyle/>
          <a:p>
            <a:pPr indent="0" lvl="0" marL="0" marR="0" rtl="0" algn="l">
              <a:spcBef>
                <a:spcPts val="0"/>
              </a:spcBef>
              <a:spcAft>
                <a:spcPts val="0"/>
              </a:spcAft>
              <a:buNone/>
            </a:pPr>
            <a:r>
              <a:rPr lang="nl-NL" sz="2800">
                <a:solidFill>
                  <a:schemeClr val="dk2"/>
                </a:solidFill>
                <a:latin typeface="Calibri"/>
                <a:ea typeface="Calibri"/>
                <a:cs typeface="Calibri"/>
                <a:sym typeface="Calibri"/>
              </a:rPr>
              <a:t>zakelijk</a:t>
            </a:r>
            <a:endParaRPr sz="2800">
              <a:solidFill>
                <a:schemeClr val="dk2"/>
              </a:solidFill>
              <a:latin typeface="Calibri"/>
              <a:ea typeface="Calibri"/>
              <a:cs typeface="Calibri"/>
              <a:sym typeface="Calibri"/>
            </a:endParaRPr>
          </a:p>
        </p:txBody>
      </p:sp>
      <p:cxnSp>
        <p:nvCxnSpPr>
          <p:cNvPr id="184" name="Google Shape;184;p12"/>
          <p:cNvCxnSpPr/>
          <p:nvPr/>
        </p:nvCxnSpPr>
        <p:spPr>
          <a:xfrm>
            <a:off x="1676400" y="3935413"/>
            <a:ext cx="1524000" cy="0"/>
          </a:xfrm>
          <a:prstGeom prst="straightConnector1">
            <a:avLst/>
          </a:prstGeom>
          <a:noFill/>
          <a:ln cap="flat" cmpd="sng" w="38100">
            <a:solidFill>
              <a:srgbClr val="00B050"/>
            </a:solidFill>
            <a:prstDash val="solid"/>
            <a:round/>
            <a:headEnd len="med" w="med" type="none"/>
            <a:tailEnd len="med" w="med" type="triangle"/>
          </a:ln>
        </p:spPr>
      </p:cxnSp>
      <p:cxnSp>
        <p:nvCxnSpPr>
          <p:cNvPr id="185" name="Google Shape;185;p12"/>
          <p:cNvCxnSpPr/>
          <p:nvPr/>
        </p:nvCxnSpPr>
        <p:spPr>
          <a:xfrm>
            <a:off x="5029200" y="3956050"/>
            <a:ext cx="1981200" cy="0"/>
          </a:xfrm>
          <a:prstGeom prst="straightConnector1">
            <a:avLst/>
          </a:prstGeom>
          <a:noFill/>
          <a:ln cap="flat" cmpd="sng" w="38100">
            <a:solidFill>
              <a:srgbClr val="00B050"/>
            </a:solidFill>
            <a:prstDash val="solid"/>
            <a:round/>
            <a:headEnd len="med" w="med" type="none"/>
            <a:tailEnd len="med" w="med" type="triangle"/>
          </a:ln>
        </p:spPr>
      </p:cxnSp>
      <p:sp>
        <p:nvSpPr>
          <p:cNvPr id="186" name="Google Shape;186;p12"/>
          <p:cNvSpPr txBox="1"/>
          <p:nvPr/>
        </p:nvSpPr>
        <p:spPr>
          <a:xfrm>
            <a:off x="1524000" y="3200400"/>
            <a:ext cx="1968500" cy="519113"/>
          </a:xfrm>
          <a:prstGeom prst="rect">
            <a:avLst/>
          </a:prstGeom>
          <a:noFill/>
          <a:ln>
            <a:noFill/>
          </a:ln>
        </p:spPr>
        <p:txBody>
          <a:bodyPr anchorCtr="0" anchor="t" bIns="46025" lIns="92075" spcFirstLastPara="1" rIns="92075" wrap="square" tIns="46025">
            <a:spAutoFit/>
          </a:bodyPr>
          <a:lstStyle/>
          <a:p>
            <a:pPr indent="0" lvl="0" marL="0" marR="0" rtl="0" algn="l">
              <a:spcBef>
                <a:spcPts val="0"/>
              </a:spcBef>
              <a:spcAft>
                <a:spcPts val="0"/>
              </a:spcAft>
              <a:buNone/>
            </a:pPr>
            <a:r>
              <a:rPr lang="nl-NL" sz="2800">
                <a:solidFill>
                  <a:schemeClr val="dk2"/>
                </a:solidFill>
                <a:latin typeface="Calibri"/>
                <a:ea typeface="Calibri"/>
                <a:cs typeface="Calibri"/>
                <a:sym typeface="Calibri"/>
              </a:rPr>
              <a:t>expressief</a:t>
            </a:r>
            <a:endParaRPr sz="2800">
              <a:solidFill>
                <a:schemeClr val="dk2"/>
              </a:solidFill>
              <a:latin typeface="Calibri"/>
              <a:ea typeface="Calibri"/>
              <a:cs typeface="Calibri"/>
              <a:sym typeface="Calibri"/>
            </a:endParaRPr>
          </a:p>
        </p:txBody>
      </p:sp>
      <p:sp>
        <p:nvSpPr>
          <p:cNvPr id="187" name="Google Shape;187;p12"/>
          <p:cNvSpPr txBox="1"/>
          <p:nvPr/>
        </p:nvSpPr>
        <p:spPr>
          <a:xfrm>
            <a:off x="3429000" y="4953000"/>
            <a:ext cx="1958975" cy="519113"/>
          </a:xfrm>
          <a:prstGeom prst="rect">
            <a:avLst/>
          </a:prstGeom>
          <a:noFill/>
          <a:ln>
            <a:noFill/>
          </a:ln>
        </p:spPr>
        <p:txBody>
          <a:bodyPr anchorCtr="0" anchor="t" bIns="46025" lIns="92075" spcFirstLastPara="1" rIns="92075" wrap="square" tIns="46025">
            <a:spAutoFit/>
          </a:bodyPr>
          <a:lstStyle/>
          <a:p>
            <a:pPr indent="0" lvl="0" marL="0" marR="0" rtl="0" algn="l">
              <a:spcBef>
                <a:spcPts val="0"/>
              </a:spcBef>
              <a:spcAft>
                <a:spcPts val="0"/>
              </a:spcAft>
              <a:buNone/>
            </a:pPr>
            <a:r>
              <a:rPr lang="nl-NL" sz="2800">
                <a:solidFill>
                  <a:schemeClr val="dk2"/>
                </a:solidFill>
                <a:latin typeface="Calibri"/>
                <a:ea typeface="Calibri"/>
                <a:cs typeface="Calibri"/>
                <a:sym typeface="Calibri"/>
              </a:rPr>
              <a:t>relationeel</a:t>
            </a:r>
            <a:endParaRPr sz="2800">
              <a:solidFill>
                <a:schemeClr val="dk2"/>
              </a:solidFill>
              <a:latin typeface="Calibri"/>
              <a:ea typeface="Calibri"/>
              <a:cs typeface="Calibri"/>
              <a:sym typeface="Calibri"/>
            </a:endParaRPr>
          </a:p>
        </p:txBody>
      </p:sp>
      <p:sp>
        <p:nvSpPr>
          <p:cNvPr id="188" name="Google Shape;188;p12"/>
          <p:cNvSpPr txBox="1"/>
          <p:nvPr/>
        </p:nvSpPr>
        <p:spPr>
          <a:xfrm>
            <a:off x="5105400" y="3200400"/>
            <a:ext cx="2093913" cy="519113"/>
          </a:xfrm>
          <a:prstGeom prst="rect">
            <a:avLst/>
          </a:prstGeom>
          <a:noFill/>
          <a:ln>
            <a:noFill/>
          </a:ln>
        </p:spPr>
        <p:txBody>
          <a:bodyPr anchorCtr="0" anchor="t" bIns="46025" lIns="92075" spcFirstLastPara="1" rIns="92075" wrap="square" tIns="46025">
            <a:spAutoFit/>
          </a:bodyPr>
          <a:lstStyle/>
          <a:p>
            <a:pPr indent="0" lvl="0" marL="0" marR="0" rtl="0" algn="l">
              <a:spcBef>
                <a:spcPts val="0"/>
              </a:spcBef>
              <a:spcAft>
                <a:spcPts val="0"/>
              </a:spcAft>
              <a:buNone/>
            </a:pPr>
            <a:r>
              <a:rPr lang="nl-NL" sz="2800">
                <a:solidFill>
                  <a:schemeClr val="dk2"/>
                </a:solidFill>
                <a:latin typeface="Calibri"/>
                <a:ea typeface="Calibri"/>
                <a:cs typeface="Calibri"/>
                <a:sym typeface="Calibri"/>
              </a:rPr>
              <a:t>appellerend</a:t>
            </a:r>
            <a:endParaRPr sz="2800">
              <a:solidFill>
                <a:schemeClr val="dk2"/>
              </a:solidFill>
              <a:latin typeface="Calibri"/>
              <a:ea typeface="Calibri"/>
              <a:cs typeface="Calibri"/>
              <a:sym typeface="Calibri"/>
            </a:endParaRPr>
          </a:p>
        </p:txBody>
      </p:sp>
      <p:grpSp>
        <p:nvGrpSpPr>
          <p:cNvPr id="189" name="Google Shape;189;p12"/>
          <p:cNvGrpSpPr/>
          <p:nvPr/>
        </p:nvGrpSpPr>
        <p:grpSpPr>
          <a:xfrm>
            <a:off x="900113" y="4365625"/>
            <a:ext cx="6934200" cy="1371600"/>
            <a:chOff x="528" y="2688"/>
            <a:chExt cx="4368" cy="864"/>
          </a:xfrm>
        </p:grpSpPr>
        <p:cxnSp>
          <p:nvCxnSpPr>
            <p:cNvPr id="190" name="Google Shape;190;p12"/>
            <p:cNvCxnSpPr/>
            <p:nvPr/>
          </p:nvCxnSpPr>
          <p:spPr>
            <a:xfrm>
              <a:off x="4896" y="2688"/>
              <a:ext cx="0" cy="864"/>
            </a:xfrm>
            <a:prstGeom prst="straightConnector1">
              <a:avLst/>
            </a:prstGeom>
            <a:noFill/>
            <a:ln cap="flat" cmpd="sng" w="38100">
              <a:solidFill>
                <a:srgbClr val="00B050"/>
              </a:solidFill>
              <a:prstDash val="solid"/>
              <a:round/>
              <a:headEnd len="med" w="med" type="none"/>
              <a:tailEnd len="med" w="med" type="none"/>
            </a:ln>
          </p:spPr>
        </p:cxnSp>
        <p:cxnSp>
          <p:nvCxnSpPr>
            <p:cNvPr id="191" name="Google Shape;191;p12"/>
            <p:cNvCxnSpPr/>
            <p:nvPr/>
          </p:nvCxnSpPr>
          <p:spPr>
            <a:xfrm rot="10800000">
              <a:off x="528" y="3552"/>
              <a:ext cx="4368" cy="0"/>
            </a:xfrm>
            <a:prstGeom prst="straightConnector1">
              <a:avLst/>
            </a:prstGeom>
            <a:noFill/>
            <a:ln cap="flat" cmpd="sng" w="38100">
              <a:solidFill>
                <a:srgbClr val="00B050"/>
              </a:solidFill>
              <a:prstDash val="solid"/>
              <a:round/>
              <a:headEnd len="med" w="med" type="none"/>
              <a:tailEnd len="med" w="med" type="none"/>
            </a:ln>
          </p:spPr>
        </p:cxnSp>
        <p:cxnSp>
          <p:nvCxnSpPr>
            <p:cNvPr id="192" name="Google Shape;192;p12"/>
            <p:cNvCxnSpPr/>
            <p:nvPr/>
          </p:nvCxnSpPr>
          <p:spPr>
            <a:xfrm rot="10800000">
              <a:off x="528" y="2688"/>
              <a:ext cx="0" cy="864"/>
            </a:xfrm>
            <a:prstGeom prst="straightConnector1">
              <a:avLst/>
            </a:prstGeom>
            <a:noFill/>
            <a:ln cap="flat" cmpd="sng" w="38100">
              <a:solidFill>
                <a:srgbClr val="00B050"/>
              </a:solidFill>
              <a:prstDash val="solid"/>
              <a:round/>
              <a:headEnd len="med" w="med" type="none"/>
              <a:tailEnd len="med" w="med" type="triangle"/>
            </a:ln>
          </p:spPr>
        </p:cxnSp>
      </p:gr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80"/>
                                        </p:tgtEl>
                                        <p:attrNameLst>
                                          <p:attrName>style.visibility</p:attrName>
                                        </p:attrNameLst>
                                      </p:cBhvr>
                                      <p:to>
                                        <p:strVal val="visible"/>
                                      </p:to>
                                    </p:set>
                                    <p:animEffect filter="fade" transition="in">
                                      <p:cBhvr>
                                        <p:cTn dur="500"/>
                                        <p:tgtEl>
                                          <p:spTgt spid="18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3"/>
                                        </p:tgtEl>
                                        <p:attrNameLst>
                                          <p:attrName>style.visibility</p:attrName>
                                        </p:attrNameLst>
                                      </p:cBhvr>
                                      <p:to>
                                        <p:strVal val="visible"/>
                                      </p:to>
                                    </p:set>
                                    <p:animEffect filter="fade" transition="in">
                                      <p:cBhvr>
                                        <p:cTn dur="500"/>
                                        <p:tgtEl>
                                          <p:spTgt spid="18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6"/>
                                        </p:tgtEl>
                                        <p:attrNameLst>
                                          <p:attrName>style.visibility</p:attrName>
                                        </p:attrNameLst>
                                      </p:cBhvr>
                                      <p:to>
                                        <p:strVal val="visible"/>
                                      </p:to>
                                    </p:set>
                                    <p:animEffect filter="fade" transition="in">
                                      <p:cBhvr>
                                        <p:cTn dur="500"/>
                                        <p:tgtEl>
                                          <p:spTgt spid="18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7"/>
                                        </p:tgtEl>
                                        <p:attrNameLst>
                                          <p:attrName>style.visibility</p:attrName>
                                        </p:attrNameLst>
                                      </p:cBhvr>
                                      <p:to>
                                        <p:strVal val="visible"/>
                                      </p:to>
                                    </p:set>
                                    <p:animEffect filter="fade" transition="in">
                                      <p:cBhvr>
                                        <p:cTn dur="500"/>
                                        <p:tgtEl>
                                          <p:spTgt spid="18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8"/>
                                        </p:tgtEl>
                                        <p:attrNameLst>
                                          <p:attrName>style.visibility</p:attrName>
                                        </p:attrNameLst>
                                      </p:cBhvr>
                                      <p:to>
                                        <p:strVal val="visible"/>
                                      </p:to>
                                    </p:set>
                                    <p:animEffect filter="fade" transition="in">
                                      <p:cBhvr>
                                        <p:cTn dur="500"/>
                                        <p:tgtEl>
                                          <p:spTgt spid="18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9"/>
                                        </p:tgtEl>
                                        <p:attrNameLst>
                                          <p:attrName>style.visibility</p:attrName>
                                        </p:attrNameLst>
                                      </p:cBhvr>
                                      <p:to>
                                        <p:strVal val="visible"/>
                                      </p:to>
                                    </p:set>
                                    <p:animEffect filter="fade" transition="in">
                                      <p:cBhvr>
                                        <p:cTn dur="500"/>
                                        <p:tgtEl>
                                          <p:spTgt spid="18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7" name="Shape 197"/>
        <p:cNvGrpSpPr/>
        <p:nvPr/>
      </p:nvGrpSpPr>
      <p:grpSpPr>
        <a:xfrm>
          <a:off x="0" y="0"/>
          <a:ext cx="0" cy="0"/>
          <a:chOff x="0" y="0"/>
          <a:chExt cx="0" cy="0"/>
        </a:xfrm>
      </p:grpSpPr>
      <p:sp>
        <p:nvSpPr>
          <p:cNvPr id="198" name="Google Shape;198;p13"/>
          <p:cNvSpPr txBox="1"/>
          <p:nvPr>
            <p:ph idx="1" type="body"/>
          </p:nvPr>
        </p:nvSpPr>
        <p:spPr>
          <a:xfrm>
            <a:off x="1116013" y="1196975"/>
            <a:ext cx="7575550" cy="5184775"/>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2400"/>
              <a:buChar char="•"/>
            </a:pPr>
            <a:r>
              <a:rPr lang="nl-NL" sz="2400">
                <a:latin typeface="Calibri"/>
                <a:ea typeface="Calibri"/>
                <a:cs typeface="Calibri"/>
                <a:sym typeface="Calibri"/>
              </a:rPr>
              <a:t>Zakelijke aspect</a:t>
            </a:r>
            <a:endParaRPr sz="2400">
              <a:latin typeface="Calibri"/>
              <a:ea typeface="Calibri"/>
              <a:cs typeface="Calibri"/>
              <a:sym typeface="Calibri"/>
            </a:endParaRPr>
          </a:p>
          <a:p>
            <a:pPr indent="-342900" lvl="0" marL="342900" rtl="0" algn="l">
              <a:spcBef>
                <a:spcPts val="480"/>
              </a:spcBef>
              <a:spcAft>
                <a:spcPts val="0"/>
              </a:spcAft>
              <a:buClr>
                <a:schemeClr val="dk1"/>
              </a:buClr>
              <a:buSzPts val="2400"/>
              <a:buNone/>
            </a:pPr>
            <a:r>
              <a:rPr b="0" lang="nl-NL" sz="2400">
                <a:latin typeface="Calibri"/>
                <a:ea typeface="Calibri"/>
                <a:cs typeface="Calibri"/>
                <a:sym typeface="Calibri"/>
              </a:rPr>
              <a:t>Wat iemand woordelijk zegt (digitale taal)</a:t>
            </a:r>
            <a:endParaRPr/>
          </a:p>
          <a:p>
            <a:pPr indent="-342900" lvl="0" marL="342900" rtl="0" algn="l">
              <a:spcBef>
                <a:spcPts val="480"/>
              </a:spcBef>
              <a:spcAft>
                <a:spcPts val="0"/>
              </a:spcAft>
              <a:buClr>
                <a:schemeClr val="dk1"/>
              </a:buClr>
              <a:buSzPts val="2400"/>
              <a:buChar char="•"/>
            </a:pPr>
            <a:r>
              <a:rPr lang="nl-NL" sz="2400">
                <a:latin typeface="Calibri"/>
                <a:ea typeface="Calibri"/>
                <a:cs typeface="Calibri"/>
                <a:sym typeface="Calibri"/>
              </a:rPr>
              <a:t>Expressieve aspect</a:t>
            </a:r>
            <a:endParaRPr/>
          </a:p>
          <a:p>
            <a:pPr indent="0" lvl="0" marL="0" rtl="0" algn="l">
              <a:spcBef>
                <a:spcPts val="480"/>
              </a:spcBef>
              <a:spcAft>
                <a:spcPts val="0"/>
              </a:spcAft>
              <a:buClr>
                <a:schemeClr val="dk1"/>
              </a:buClr>
              <a:buSzPts val="2400"/>
              <a:buNone/>
            </a:pPr>
            <a:r>
              <a:rPr b="0" lang="nl-NL" sz="2400">
                <a:latin typeface="Calibri"/>
                <a:ea typeface="Calibri"/>
                <a:cs typeface="Calibri"/>
                <a:sym typeface="Calibri"/>
              </a:rPr>
              <a:t>De informatie die de zender van een boodschap meezendt over zichzelf als persoon</a:t>
            </a:r>
            <a:endParaRPr/>
          </a:p>
          <a:p>
            <a:pPr indent="-152400" lvl="0" marL="0" rtl="0" algn="l">
              <a:spcBef>
                <a:spcPts val="480"/>
              </a:spcBef>
              <a:spcAft>
                <a:spcPts val="0"/>
              </a:spcAft>
              <a:buClr>
                <a:schemeClr val="dk1"/>
              </a:buClr>
              <a:buSzPts val="2400"/>
              <a:buChar char="•"/>
            </a:pPr>
            <a:r>
              <a:rPr lang="nl-NL" sz="2400">
                <a:latin typeface="Calibri"/>
                <a:ea typeface="Calibri"/>
                <a:cs typeface="Calibri"/>
                <a:sym typeface="Calibri"/>
              </a:rPr>
              <a:t>    Relationele aspect</a:t>
            </a:r>
            <a:endParaRPr/>
          </a:p>
          <a:p>
            <a:pPr indent="0" lvl="0" marL="0" rtl="0" algn="l">
              <a:spcBef>
                <a:spcPts val="480"/>
              </a:spcBef>
              <a:spcAft>
                <a:spcPts val="0"/>
              </a:spcAft>
              <a:buClr>
                <a:schemeClr val="dk1"/>
              </a:buClr>
              <a:buSzPts val="2400"/>
              <a:buNone/>
            </a:pPr>
            <a:r>
              <a:rPr b="0" lang="nl-NL" sz="2400">
                <a:latin typeface="Calibri"/>
                <a:ea typeface="Calibri"/>
                <a:cs typeface="Calibri"/>
                <a:sym typeface="Calibri"/>
              </a:rPr>
              <a:t>Het aspect van de boodschap waarin tot uitdrukking komt hoe de verhouding tussen de zender en de ontvanger is</a:t>
            </a:r>
            <a:endParaRPr/>
          </a:p>
          <a:p>
            <a:pPr indent="-152400" lvl="0" marL="0" rtl="0" algn="l">
              <a:spcBef>
                <a:spcPts val="480"/>
              </a:spcBef>
              <a:spcAft>
                <a:spcPts val="0"/>
              </a:spcAft>
              <a:buClr>
                <a:schemeClr val="dk1"/>
              </a:buClr>
              <a:buSzPts val="2400"/>
              <a:buChar char="•"/>
            </a:pPr>
            <a:r>
              <a:rPr lang="nl-NL" sz="2400">
                <a:latin typeface="Calibri"/>
                <a:ea typeface="Calibri"/>
                <a:cs typeface="Calibri"/>
                <a:sym typeface="Calibri"/>
              </a:rPr>
              <a:t>    Appellerende aspect</a:t>
            </a:r>
            <a:endParaRPr/>
          </a:p>
          <a:p>
            <a:pPr indent="0" lvl="0" marL="0" rtl="0" algn="l">
              <a:spcBef>
                <a:spcPts val="480"/>
              </a:spcBef>
              <a:spcAft>
                <a:spcPts val="0"/>
              </a:spcAft>
              <a:buClr>
                <a:schemeClr val="dk1"/>
              </a:buClr>
              <a:buSzPts val="2400"/>
              <a:buNone/>
            </a:pPr>
            <a:r>
              <a:rPr b="0" lang="nl-NL" sz="2400">
                <a:latin typeface="Calibri"/>
                <a:ea typeface="Calibri"/>
                <a:cs typeface="Calibri"/>
                <a:sym typeface="Calibri"/>
              </a:rPr>
              <a:t>Het appèl dat de zender doet op de ontvanger; wat wil de zender bij de ontvanger bereiken? Direct/indirect (verborgen)</a:t>
            </a:r>
            <a:endParaRPr/>
          </a:p>
          <a:p>
            <a:pPr indent="0" lvl="0" marL="0" rtl="0" algn="l">
              <a:spcBef>
                <a:spcPts val="480"/>
              </a:spcBef>
              <a:spcAft>
                <a:spcPts val="0"/>
              </a:spcAft>
              <a:buClr>
                <a:schemeClr val="dk1"/>
              </a:buClr>
              <a:buSzPts val="2400"/>
              <a:buNone/>
            </a:pPr>
            <a:r>
              <a:t/>
            </a:r>
            <a:endParaRPr b="0" sz="2400">
              <a:latin typeface="Calibri"/>
              <a:ea typeface="Calibri"/>
              <a:cs typeface="Calibri"/>
              <a:sym typeface="Calibri"/>
            </a:endParaRPr>
          </a:p>
          <a:p>
            <a:pPr indent="-190500" lvl="0" marL="342900" rtl="0" algn="l">
              <a:spcBef>
                <a:spcPts val="480"/>
              </a:spcBef>
              <a:spcAft>
                <a:spcPts val="0"/>
              </a:spcAft>
              <a:buClr>
                <a:schemeClr val="dk1"/>
              </a:buClr>
              <a:buSzPts val="2400"/>
              <a:buNone/>
            </a:pPr>
            <a:r>
              <a:t/>
            </a:r>
            <a:endParaRPr sz="2400">
              <a:latin typeface="Calibri"/>
              <a:ea typeface="Calibri"/>
              <a:cs typeface="Calibri"/>
              <a:sym typeface="Calibri"/>
            </a:endParaRPr>
          </a:p>
          <a:p>
            <a:pPr indent="-190500" lvl="0" marL="342900" rtl="0" algn="l">
              <a:spcBef>
                <a:spcPts val="480"/>
              </a:spcBef>
              <a:spcAft>
                <a:spcPts val="0"/>
              </a:spcAft>
              <a:buClr>
                <a:schemeClr val="dk1"/>
              </a:buClr>
              <a:buSzPts val="2400"/>
              <a:buNone/>
            </a:pPr>
            <a:r>
              <a:t/>
            </a:r>
            <a:endParaRPr sz="2400">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3" name="Shape 203"/>
        <p:cNvGrpSpPr/>
        <p:nvPr/>
      </p:nvGrpSpPr>
      <p:grpSpPr>
        <a:xfrm>
          <a:off x="0" y="0"/>
          <a:ext cx="0" cy="0"/>
          <a:chOff x="0" y="0"/>
          <a:chExt cx="0" cy="0"/>
        </a:xfrm>
      </p:grpSpPr>
      <p:sp>
        <p:nvSpPr>
          <p:cNvPr id="204" name="Google Shape;204;p1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nl-NL">
                <a:latin typeface="Calibri"/>
                <a:ea typeface="Calibri"/>
                <a:cs typeface="Calibri"/>
                <a:sym typeface="Calibri"/>
              </a:rPr>
              <a:t>Voorbeeld</a:t>
            </a:r>
            <a:endParaRPr>
              <a:latin typeface="Calibri"/>
              <a:ea typeface="Calibri"/>
              <a:cs typeface="Calibri"/>
              <a:sym typeface="Calibri"/>
            </a:endParaRPr>
          </a:p>
        </p:txBody>
      </p:sp>
      <p:pic>
        <p:nvPicPr>
          <p:cNvPr id="205" name="Google Shape;205;p14"/>
          <p:cNvPicPr preferRelativeResize="0"/>
          <p:nvPr>
            <p:ph idx="1" type="body"/>
          </p:nvPr>
        </p:nvPicPr>
        <p:blipFill rotWithShape="1">
          <a:blip r:embed="rId3">
            <a:alphaModFix/>
          </a:blip>
          <a:srcRect b="0" l="0" r="0" t="0"/>
          <a:stretch/>
        </p:blipFill>
        <p:spPr>
          <a:xfrm>
            <a:off x="5724525" y="1125538"/>
            <a:ext cx="2686050" cy="1704975"/>
          </a:xfrm>
          <a:prstGeom prst="rect">
            <a:avLst/>
          </a:prstGeom>
          <a:noFill/>
          <a:ln>
            <a:noFill/>
          </a:ln>
        </p:spPr>
      </p:pic>
      <p:sp>
        <p:nvSpPr>
          <p:cNvPr id="206" name="Google Shape;206;p14"/>
          <p:cNvSpPr txBox="1"/>
          <p:nvPr/>
        </p:nvSpPr>
        <p:spPr>
          <a:xfrm>
            <a:off x="1187450" y="3068638"/>
            <a:ext cx="8064500" cy="519112"/>
          </a:xfrm>
          <a:prstGeom prst="rect">
            <a:avLst/>
          </a:prstGeom>
          <a:noFill/>
          <a:ln>
            <a:noFill/>
          </a:ln>
        </p:spPr>
        <p:txBody>
          <a:bodyPr anchorCtr="0" anchor="t" bIns="46025" lIns="92075" spcFirstLastPara="1" rIns="92075" wrap="square" tIns="46025">
            <a:spAutoFit/>
          </a:bodyPr>
          <a:lstStyle/>
          <a:p>
            <a:pPr indent="0" lvl="0" marL="0" marR="0" rtl="0" algn="l">
              <a:spcBef>
                <a:spcPts val="0"/>
              </a:spcBef>
              <a:spcAft>
                <a:spcPts val="0"/>
              </a:spcAft>
              <a:buNone/>
            </a:pPr>
            <a:r>
              <a:rPr b="0" lang="nl-NL" sz="2800">
                <a:solidFill>
                  <a:schemeClr val="dk2"/>
                </a:solidFill>
                <a:latin typeface="Calibri"/>
                <a:ea typeface="Calibri"/>
                <a:cs typeface="Calibri"/>
                <a:sym typeface="Calibri"/>
              </a:rPr>
              <a:t>Man: Het is al bijna 6 uur</a:t>
            </a:r>
            <a:r>
              <a:rPr lang="nl-NL" sz="2800">
                <a:solidFill>
                  <a:schemeClr val="dk2"/>
                </a:solidFill>
                <a:latin typeface="Calibri"/>
                <a:ea typeface="Calibri"/>
                <a:cs typeface="Calibri"/>
                <a:sym typeface="Calibri"/>
              </a:rPr>
              <a:t>.</a:t>
            </a:r>
            <a:endParaRPr sz="2800">
              <a:solidFill>
                <a:schemeClr val="dk2"/>
              </a:solidFill>
              <a:latin typeface="Calibri"/>
              <a:ea typeface="Calibri"/>
              <a:cs typeface="Calibri"/>
              <a:sym typeface="Calibri"/>
            </a:endParaRPr>
          </a:p>
        </p:txBody>
      </p:sp>
      <p:sp>
        <p:nvSpPr>
          <p:cNvPr id="207" name="Google Shape;207;p14"/>
          <p:cNvSpPr txBox="1"/>
          <p:nvPr/>
        </p:nvSpPr>
        <p:spPr>
          <a:xfrm>
            <a:off x="1187450" y="4660900"/>
            <a:ext cx="8064500" cy="523875"/>
          </a:xfrm>
          <a:prstGeom prst="rect">
            <a:avLst/>
          </a:prstGeom>
          <a:noFill/>
          <a:ln>
            <a:noFill/>
          </a:ln>
        </p:spPr>
        <p:txBody>
          <a:bodyPr anchorCtr="0" anchor="t" bIns="46025" lIns="92075" spcFirstLastPara="1" rIns="92075" wrap="square" tIns="46025">
            <a:spAutoFit/>
          </a:bodyPr>
          <a:lstStyle/>
          <a:p>
            <a:pPr indent="0" lvl="0" marL="0" marR="0" rtl="0" algn="l">
              <a:spcBef>
                <a:spcPts val="0"/>
              </a:spcBef>
              <a:spcAft>
                <a:spcPts val="0"/>
              </a:spcAft>
              <a:buNone/>
            </a:pPr>
            <a:r>
              <a:rPr b="0" lang="nl-NL" sz="2800">
                <a:solidFill>
                  <a:schemeClr val="dk2"/>
                </a:solidFill>
                <a:latin typeface="Calibri"/>
                <a:ea typeface="Calibri"/>
                <a:cs typeface="Calibri"/>
                <a:sym typeface="Calibri"/>
              </a:rPr>
              <a:t>Vrouw: Als je nu wilt eten, kook je maar zelf!</a:t>
            </a:r>
            <a:endParaRPr b="0" sz="2800">
              <a:solidFill>
                <a:schemeClr val="dk2"/>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6"/>
                                        </p:tgtEl>
                                        <p:attrNameLst>
                                          <p:attrName>style.visibility</p:attrName>
                                        </p:attrNameLst>
                                      </p:cBhvr>
                                      <p:to>
                                        <p:strVal val="visible"/>
                                      </p:to>
                                    </p:set>
                                    <p:animEffect filter="fade" transition="in">
                                      <p:cBhvr>
                                        <p:cTn dur="500"/>
                                        <p:tgtEl>
                                          <p:spTgt spid="20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7"/>
                                        </p:tgtEl>
                                        <p:attrNameLst>
                                          <p:attrName>style.visibility</p:attrName>
                                        </p:attrNameLst>
                                      </p:cBhvr>
                                      <p:to>
                                        <p:strVal val="visible"/>
                                      </p:to>
                                    </p:set>
                                    <p:animEffect filter="fade" transition="in">
                                      <p:cBhvr>
                                        <p:cTn dur="500"/>
                                        <p:tgtEl>
                                          <p:spTgt spid="20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2" name="Shape 212"/>
        <p:cNvGrpSpPr/>
        <p:nvPr/>
      </p:nvGrpSpPr>
      <p:grpSpPr>
        <a:xfrm>
          <a:off x="0" y="0"/>
          <a:ext cx="0" cy="0"/>
          <a:chOff x="0" y="0"/>
          <a:chExt cx="0" cy="0"/>
        </a:xfrm>
      </p:grpSpPr>
      <p:sp>
        <p:nvSpPr>
          <p:cNvPr id="213" name="Google Shape;213;p15"/>
          <p:cNvSpPr txBox="1"/>
          <p:nvPr>
            <p:ph type="title"/>
          </p:nvPr>
        </p:nvSpPr>
        <p:spPr>
          <a:xfrm>
            <a:off x="457200" y="549275"/>
            <a:ext cx="8005763" cy="677863"/>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3959"/>
              <a:buFont typeface="Calibri"/>
              <a:buNone/>
            </a:pPr>
            <a:r>
              <a:rPr lang="nl-NL" sz="3959">
                <a:latin typeface="Calibri"/>
                <a:ea typeface="Calibri"/>
                <a:cs typeface="Calibri"/>
                <a:sym typeface="Calibri"/>
              </a:rPr>
              <a:t>	Voorbeeld van uit de zender </a:t>
            </a:r>
            <a:endParaRPr sz="3959">
              <a:latin typeface="Calibri"/>
              <a:ea typeface="Calibri"/>
              <a:cs typeface="Calibri"/>
              <a:sym typeface="Calibri"/>
            </a:endParaRPr>
          </a:p>
        </p:txBody>
      </p:sp>
      <p:pic>
        <p:nvPicPr>
          <p:cNvPr descr="boodschap" id="214" name="Google Shape;214;p15"/>
          <p:cNvPicPr preferRelativeResize="0"/>
          <p:nvPr/>
        </p:nvPicPr>
        <p:blipFill rotWithShape="1">
          <a:blip r:embed="rId3">
            <a:alphaModFix/>
          </a:blip>
          <a:srcRect b="0" l="0" r="26997" t="0"/>
          <a:stretch/>
        </p:blipFill>
        <p:spPr>
          <a:xfrm>
            <a:off x="5076825" y="2690813"/>
            <a:ext cx="1008063" cy="1379537"/>
          </a:xfrm>
          <a:prstGeom prst="rect">
            <a:avLst/>
          </a:prstGeom>
          <a:noFill/>
          <a:ln>
            <a:noFill/>
          </a:ln>
        </p:spPr>
      </p:pic>
      <p:sp>
        <p:nvSpPr>
          <p:cNvPr id="215" name="Google Shape;215;p15"/>
          <p:cNvSpPr txBox="1"/>
          <p:nvPr/>
        </p:nvSpPr>
        <p:spPr>
          <a:xfrm>
            <a:off x="3100388" y="1295400"/>
            <a:ext cx="2824162" cy="868363"/>
          </a:xfrm>
          <a:prstGeom prst="rect">
            <a:avLst/>
          </a:prstGeom>
          <a:noFill/>
          <a:ln>
            <a:noFill/>
          </a:ln>
        </p:spPr>
        <p:txBody>
          <a:bodyPr anchorCtr="0" anchor="t" bIns="46025" lIns="92075" spcFirstLastPara="1" rIns="92075" wrap="square" tIns="46025">
            <a:spAutoFit/>
          </a:bodyPr>
          <a:lstStyle/>
          <a:p>
            <a:pPr indent="0" lvl="0" marL="0" marR="0" rtl="0" algn="ctr">
              <a:spcBef>
                <a:spcPts val="0"/>
              </a:spcBef>
              <a:spcAft>
                <a:spcPts val="0"/>
              </a:spcAft>
              <a:buNone/>
            </a:pPr>
            <a:r>
              <a:rPr b="0" lang="nl-NL" sz="1800">
                <a:solidFill>
                  <a:schemeClr val="dk2"/>
                </a:solidFill>
                <a:latin typeface="Calibri"/>
                <a:ea typeface="Calibri"/>
                <a:cs typeface="Calibri"/>
                <a:sym typeface="Calibri"/>
              </a:rPr>
              <a:t>Het is al bijna 6 uur</a:t>
            </a:r>
            <a:endParaRPr/>
          </a:p>
          <a:p>
            <a:pPr indent="0" lvl="0" marL="0" marR="0" rtl="0" algn="ctr">
              <a:spcBef>
                <a:spcPts val="180"/>
              </a:spcBef>
              <a:spcAft>
                <a:spcPts val="0"/>
              </a:spcAft>
              <a:buNone/>
            </a:pPr>
            <a:r>
              <a:rPr b="0" lang="nl-NL" sz="1800">
                <a:solidFill>
                  <a:schemeClr val="dk2"/>
                </a:solidFill>
                <a:latin typeface="Calibri"/>
                <a:ea typeface="Calibri"/>
                <a:cs typeface="Calibri"/>
                <a:sym typeface="Calibri"/>
              </a:rPr>
              <a:t>(zakelijk aspect)</a:t>
            </a:r>
            <a:endParaRPr b="0" sz="1800">
              <a:solidFill>
                <a:schemeClr val="dk2"/>
              </a:solidFill>
              <a:latin typeface="Calibri"/>
              <a:ea typeface="Calibri"/>
              <a:cs typeface="Calibri"/>
              <a:sym typeface="Calibri"/>
            </a:endParaRPr>
          </a:p>
        </p:txBody>
      </p:sp>
      <p:sp>
        <p:nvSpPr>
          <p:cNvPr id="216" name="Google Shape;216;p15"/>
          <p:cNvSpPr txBox="1"/>
          <p:nvPr/>
        </p:nvSpPr>
        <p:spPr>
          <a:xfrm>
            <a:off x="0" y="2492375"/>
            <a:ext cx="2484438" cy="1644650"/>
          </a:xfrm>
          <a:prstGeom prst="rect">
            <a:avLst/>
          </a:prstGeom>
          <a:noFill/>
          <a:ln>
            <a:noFill/>
          </a:ln>
        </p:spPr>
        <p:txBody>
          <a:bodyPr anchorCtr="0" anchor="t" bIns="46025" lIns="92075" spcFirstLastPara="1" rIns="92075" wrap="square" tIns="46025">
            <a:spAutoFit/>
          </a:bodyPr>
          <a:lstStyle/>
          <a:p>
            <a:pPr indent="0" lvl="0" marL="0" marR="0" rtl="0" algn="l">
              <a:spcBef>
                <a:spcPts val="0"/>
              </a:spcBef>
              <a:spcAft>
                <a:spcPts val="0"/>
              </a:spcAft>
              <a:buNone/>
            </a:pPr>
            <a:r>
              <a:rPr b="0" lang="nl-NL" sz="1800">
                <a:solidFill>
                  <a:schemeClr val="dk2"/>
                </a:solidFill>
                <a:latin typeface="Calibri"/>
                <a:ea typeface="Calibri"/>
                <a:cs typeface="Calibri"/>
                <a:sym typeface="Calibri"/>
              </a:rPr>
              <a:t>Ik zou eigenlijk wel wat lusten</a:t>
            </a:r>
            <a:endParaRPr/>
          </a:p>
          <a:p>
            <a:pPr indent="0" lvl="0" marL="0" marR="0" rtl="0" algn="l">
              <a:spcBef>
                <a:spcPts val="180"/>
              </a:spcBef>
              <a:spcAft>
                <a:spcPts val="0"/>
              </a:spcAft>
              <a:buNone/>
            </a:pPr>
            <a:r>
              <a:rPr b="0" lang="nl-NL" sz="1800">
                <a:solidFill>
                  <a:schemeClr val="dk2"/>
                </a:solidFill>
                <a:latin typeface="Calibri"/>
                <a:ea typeface="Calibri"/>
                <a:cs typeface="Calibri"/>
                <a:sym typeface="Calibri"/>
              </a:rPr>
              <a:t>(expressieve</a:t>
            </a:r>
            <a:endParaRPr/>
          </a:p>
          <a:p>
            <a:pPr indent="0" lvl="0" marL="0" marR="0" rtl="0" algn="l">
              <a:spcBef>
                <a:spcPts val="180"/>
              </a:spcBef>
              <a:spcAft>
                <a:spcPts val="0"/>
              </a:spcAft>
              <a:buNone/>
            </a:pPr>
            <a:r>
              <a:rPr b="0" lang="nl-NL" sz="1800">
                <a:solidFill>
                  <a:schemeClr val="dk2"/>
                </a:solidFill>
                <a:latin typeface="Calibri"/>
                <a:ea typeface="Calibri"/>
                <a:cs typeface="Calibri"/>
                <a:sym typeface="Calibri"/>
              </a:rPr>
              <a:t> aspect)</a:t>
            </a:r>
            <a:endParaRPr b="0" sz="1800">
              <a:solidFill>
                <a:schemeClr val="dk2"/>
              </a:solidFill>
              <a:latin typeface="Calibri"/>
              <a:ea typeface="Calibri"/>
              <a:cs typeface="Calibri"/>
              <a:sym typeface="Calibri"/>
            </a:endParaRPr>
          </a:p>
        </p:txBody>
      </p:sp>
      <p:sp>
        <p:nvSpPr>
          <p:cNvPr id="217" name="Google Shape;217;p15"/>
          <p:cNvSpPr txBox="1"/>
          <p:nvPr/>
        </p:nvSpPr>
        <p:spPr>
          <a:xfrm>
            <a:off x="2286000" y="4648200"/>
            <a:ext cx="3821113" cy="1238250"/>
          </a:xfrm>
          <a:prstGeom prst="rect">
            <a:avLst/>
          </a:prstGeom>
          <a:noFill/>
          <a:ln>
            <a:noFill/>
          </a:ln>
        </p:spPr>
        <p:txBody>
          <a:bodyPr anchorCtr="0" anchor="t" bIns="46025" lIns="92075" spcFirstLastPara="1" rIns="92075" wrap="square" tIns="46025">
            <a:spAutoFit/>
          </a:bodyPr>
          <a:lstStyle/>
          <a:p>
            <a:pPr indent="0" lvl="0" marL="0" marR="0" rtl="0" algn="l">
              <a:spcBef>
                <a:spcPts val="0"/>
              </a:spcBef>
              <a:spcAft>
                <a:spcPts val="0"/>
              </a:spcAft>
              <a:buNone/>
            </a:pPr>
            <a:r>
              <a:rPr b="0" lang="nl-NL" sz="1800">
                <a:solidFill>
                  <a:schemeClr val="dk2"/>
                </a:solidFill>
                <a:latin typeface="Calibri"/>
                <a:ea typeface="Calibri"/>
                <a:cs typeface="Calibri"/>
                <a:sym typeface="Calibri"/>
              </a:rPr>
              <a:t>Jij zorgt toch voor ons eten?</a:t>
            </a:r>
            <a:endParaRPr/>
          </a:p>
          <a:p>
            <a:pPr indent="0" lvl="0" marL="0" marR="0" rtl="0" algn="ctr">
              <a:spcBef>
                <a:spcPts val="180"/>
              </a:spcBef>
              <a:spcAft>
                <a:spcPts val="0"/>
              </a:spcAft>
              <a:buNone/>
            </a:pPr>
            <a:r>
              <a:rPr b="0" lang="nl-NL" sz="1800">
                <a:solidFill>
                  <a:schemeClr val="dk2"/>
                </a:solidFill>
                <a:latin typeface="Calibri"/>
                <a:ea typeface="Calibri"/>
                <a:cs typeface="Calibri"/>
                <a:sym typeface="Calibri"/>
              </a:rPr>
              <a:t>(relationele aspect)</a:t>
            </a:r>
            <a:endParaRPr b="0" sz="1800">
              <a:solidFill>
                <a:schemeClr val="dk2"/>
              </a:solidFill>
              <a:latin typeface="Calibri"/>
              <a:ea typeface="Calibri"/>
              <a:cs typeface="Calibri"/>
              <a:sym typeface="Calibri"/>
            </a:endParaRPr>
          </a:p>
        </p:txBody>
      </p:sp>
      <p:sp>
        <p:nvSpPr>
          <p:cNvPr id="218" name="Google Shape;218;p15"/>
          <p:cNvSpPr txBox="1"/>
          <p:nvPr/>
        </p:nvSpPr>
        <p:spPr>
          <a:xfrm>
            <a:off x="6372225" y="2362200"/>
            <a:ext cx="2592388" cy="2012950"/>
          </a:xfrm>
          <a:prstGeom prst="rect">
            <a:avLst/>
          </a:prstGeom>
          <a:noFill/>
          <a:ln>
            <a:noFill/>
          </a:ln>
        </p:spPr>
        <p:txBody>
          <a:bodyPr anchorCtr="0" anchor="t" bIns="46025" lIns="92075" spcFirstLastPara="1" rIns="92075" wrap="square" tIns="46025">
            <a:spAutoFit/>
          </a:bodyPr>
          <a:lstStyle/>
          <a:p>
            <a:pPr indent="0" lvl="0" marL="0" marR="0" rtl="0" algn="l">
              <a:spcBef>
                <a:spcPts val="0"/>
              </a:spcBef>
              <a:spcAft>
                <a:spcPts val="0"/>
              </a:spcAft>
              <a:buNone/>
            </a:pPr>
            <a:r>
              <a:rPr b="0" lang="nl-NL" sz="1800">
                <a:solidFill>
                  <a:schemeClr val="dk2"/>
                </a:solidFill>
                <a:latin typeface="Calibri"/>
                <a:ea typeface="Calibri"/>
                <a:cs typeface="Calibri"/>
                <a:sym typeface="Calibri"/>
              </a:rPr>
              <a:t>Let eens op de tijd, het is etenstijd!</a:t>
            </a:r>
            <a:endParaRPr b="0" sz="1800">
              <a:solidFill>
                <a:schemeClr val="dk2"/>
              </a:solidFill>
              <a:latin typeface="Calibri"/>
              <a:ea typeface="Calibri"/>
              <a:cs typeface="Calibri"/>
              <a:sym typeface="Calibri"/>
            </a:endParaRPr>
          </a:p>
          <a:p>
            <a:pPr indent="0" lvl="0" marL="0" marR="0" rtl="0" algn="l">
              <a:spcBef>
                <a:spcPts val="180"/>
              </a:spcBef>
              <a:spcAft>
                <a:spcPts val="0"/>
              </a:spcAft>
              <a:buNone/>
            </a:pPr>
            <a:r>
              <a:rPr b="0" lang="nl-NL" sz="1800">
                <a:solidFill>
                  <a:schemeClr val="dk2"/>
                </a:solidFill>
                <a:latin typeface="Calibri"/>
                <a:ea typeface="Calibri"/>
                <a:cs typeface="Calibri"/>
                <a:sym typeface="Calibri"/>
              </a:rPr>
              <a:t>(appellerende</a:t>
            </a:r>
            <a:endParaRPr/>
          </a:p>
          <a:p>
            <a:pPr indent="0" lvl="0" marL="0" marR="0" rtl="0" algn="l">
              <a:spcBef>
                <a:spcPts val="180"/>
              </a:spcBef>
              <a:spcAft>
                <a:spcPts val="0"/>
              </a:spcAft>
              <a:buNone/>
            </a:pPr>
            <a:r>
              <a:rPr b="0" lang="nl-NL" sz="1800">
                <a:solidFill>
                  <a:schemeClr val="dk2"/>
                </a:solidFill>
                <a:latin typeface="Calibri"/>
                <a:ea typeface="Calibri"/>
                <a:cs typeface="Calibri"/>
                <a:sym typeface="Calibri"/>
              </a:rPr>
              <a:t> aspect)</a:t>
            </a:r>
            <a:endParaRPr b="0" sz="1800">
              <a:solidFill>
                <a:schemeClr val="dk2"/>
              </a:solidFill>
              <a:latin typeface="Calibri"/>
              <a:ea typeface="Calibri"/>
              <a:cs typeface="Calibri"/>
              <a:sym typeface="Calibri"/>
            </a:endParaRPr>
          </a:p>
        </p:txBody>
      </p:sp>
      <p:sp>
        <p:nvSpPr>
          <p:cNvPr id="219" name="Google Shape;219;p15"/>
          <p:cNvSpPr txBox="1"/>
          <p:nvPr/>
        </p:nvSpPr>
        <p:spPr>
          <a:xfrm>
            <a:off x="2743200" y="2667000"/>
            <a:ext cx="3124200" cy="1468438"/>
          </a:xfrm>
          <a:prstGeom prst="rect">
            <a:avLst/>
          </a:prstGeom>
          <a:noFill/>
          <a:ln cap="flat" cmpd="sng" w="9525">
            <a:solidFill>
              <a:schemeClr val="lt2"/>
            </a:solidFill>
            <a:prstDash val="solid"/>
            <a:miter lim="800000"/>
            <a:headEnd len="sm" w="sm" type="none"/>
            <a:tailEnd len="sm" w="sm" type="none"/>
          </a:ln>
        </p:spPr>
        <p:txBody>
          <a:bodyPr anchorCtr="0" anchor="t" bIns="46025" lIns="92075" spcFirstLastPara="1" rIns="92075" wrap="square" tIns="46025">
            <a:spAutoFit/>
          </a:bodyPr>
          <a:lstStyle/>
          <a:p>
            <a:pPr indent="0" lvl="0" marL="0" marR="0" rtl="0" algn="l">
              <a:spcBef>
                <a:spcPts val="0"/>
              </a:spcBef>
              <a:spcAft>
                <a:spcPts val="0"/>
              </a:spcAft>
              <a:buNone/>
            </a:pPr>
            <a:r>
              <a:rPr lang="nl-NL" sz="2800">
                <a:solidFill>
                  <a:schemeClr val="dk2"/>
                </a:solidFill>
                <a:latin typeface="Calibri"/>
                <a:ea typeface="Calibri"/>
                <a:cs typeface="Calibri"/>
                <a:sym typeface="Calibri"/>
              </a:rPr>
              <a:t>Boodschap</a:t>
            </a:r>
            <a:endParaRPr/>
          </a:p>
          <a:p>
            <a:pPr indent="0" lvl="0" marL="0" marR="0" rtl="0" algn="l">
              <a:spcBef>
                <a:spcPts val="280"/>
              </a:spcBef>
              <a:spcAft>
                <a:spcPts val="0"/>
              </a:spcAft>
              <a:buNone/>
            </a:pPr>
            <a:r>
              <a:rPr lang="nl-NL" sz="2800">
                <a:solidFill>
                  <a:schemeClr val="dk2"/>
                </a:solidFill>
                <a:latin typeface="Calibri"/>
                <a:ea typeface="Calibri"/>
                <a:cs typeface="Calibri"/>
                <a:sym typeface="Calibri"/>
              </a:rPr>
              <a:t>zoals </a:t>
            </a:r>
            <a:endParaRPr/>
          </a:p>
          <a:p>
            <a:pPr indent="0" lvl="0" marL="0" marR="0" rtl="0" algn="l">
              <a:spcBef>
                <a:spcPts val="280"/>
              </a:spcBef>
              <a:spcAft>
                <a:spcPts val="0"/>
              </a:spcAft>
              <a:buNone/>
            </a:pPr>
            <a:r>
              <a:rPr lang="nl-NL" sz="2800">
                <a:solidFill>
                  <a:schemeClr val="dk2"/>
                </a:solidFill>
                <a:latin typeface="Calibri"/>
                <a:ea typeface="Calibri"/>
                <a:cs typeface="Calibri"/>
                <a:sym typeface="Calibri"/>
              </a:rPr>
              <a:t>uitgezonden</a:t>
            </a:r>
            <a:endParaRPr sz="2800">
              <a:solidFill>
                <a:schemeClr val="dk2"/>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14"/>
                                        </p:tgtEl>
                                        <p:attrNameLst>
                                          <p:attrName>style.visibility</p:attrName>
                                        </p:attrNameLst>
                                      </p:cBhvr>
                                      <p:to>
                                        <p:strVal val="visible"/>
                                      </p:to>
                                    </p:set>
                                    <p:animEffect filter="fade" transition="in">
                                      <p:cBhvr>
                                        <p:cTn dur="500"/>
                                        <p:tgtEl>
                                          <p:spTgt spid="21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5"/>
                                        </p:tgtEl>
                                        <p:attrNameLst>
                                          <p:attrName>style.visibility</p:attrName>
                                        </p:attrNameLst>
                                      </p:cBhvr>
                                      <p:to>
                                        <p:strVal val="visible"/>
                                      </p:to>
                                    </p:set>
                                    <p:animEffect filter="fade" transition="in">
                                      <p:cBhvr>
                                        <p:cTn dur="500"/>
                                        <p:tgtEl>
                                          <p:spTgt spid="21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6"/>
                                        </p:tgtEl>
                                        <p:attrNameLst>
                                          <p:attrName>style.visibility</p:attrName>
                                        </p:attrNameLst>
                                      </p:cBhvr>
                                      <p:to>
                                        <p:strVal val="visible"/>
                                      </p:to>
                                    </p:set>
                                    <p:animEffect filter="fade" transition="in">
                                      <p:cBhvr>
                                        <p:cTn dur="500"/>
                                        <p:tgtEl>
                                          <p:spTgt spid="21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7"/>
                                        </p:tgtEl>
                                        <p:attrNameLst>
                                          <p:attrName>style.visibility</p:attrName>
                                        </p:attrNameLst>
                                      </p:cBhvr>
                                      <p:to>
                                        <p:strVal val="visible"/>
                                      </p:to>
                                    </p:set>
                                    <p:animEffect filter="fade" transition="in">
                                      <p:cBhvr>
                                        <p:cTn dur="500"/>
                                        <p:tgtEl>
                                          <p:spTgt spid="21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8"/>
                                        </p:tgtEl>
                                        <p:attrNameLst>
                                          <p:attrName>style.visibility</p:attrName>
                                        </p:attrNameLst>
                                      </p:cBhvr>
                                      <p:to>
                                        <p:strVal val="visible"/>
                                      </p:to>
                                    </p:set>
                                    <p:animEffect filter="fade" transition="in">
                                      <p:cBhvr>
                                        <p:cTn dur="500"/>
                                        <p:tgtEl>
                                          <p:spTgt spid="21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4" name="Shape 224"/>
        <p:cNvGrpSpPr/>
        <p:nvPr/>
      </p:nvGrpSpPr>
      <p:grpSpPr>
        <a:xfrm>
          <a:off x="0" y="0"/>
          <a:ext cx="0" cy="0"/>
          <a:chOff x="0" y="0"/>
          <a:chExt cx="0" cy="0"/>
        </a:xfrm>
      </p:grpSpPr>
      <p:sp>
        <p:nvSpPr>
          <p:cNvPr id="225" name="Google Shape;225;p16"/>
          <p:cNvSpPr txBox="1"/>
          <p:nvPr>
            <p:ph type="title"/>
          </p:nvPr>
        </p:nvSpPr>
        <p:spPr>
          <a:xfrm>
            <a:off x="381000" y="260648"/>
            <a:ext cx="8386763" cy="96649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nl-NL">
                <a:latin typeface="Calibri"/>
                <a:ea typeface="Calibri"/>
                <a:cs typeface="Calibri"/>
                <a:sym typeface="Calibri"/>
              </a:rPr>
              <a:t>	Voorbeeld van uit  de ontvanger</a:t>
            </a:r>
            <a:endParaRPr>
              <a:latin typeface="Calibri"/>
              <a:ea typeface="Calibri"/>
              <a:cs typeface="Calibri"/>
              <a:sym typeface="Calibri"/>
            </a:endParaRPr>
          </a:p>
        </p:txBody>
      </p:sp>
      <p:pic>
        <p:nvPicPr>
          <p:cNvPr descr="boodschap" id="226" name="Google Shape;226;p16"/>
          <p:cNvPicPr preferRelativeResize="0"/>
          <p:nvPr/>
        </p:nvPicPr>
        <p:blipFill rotWithShape="1">
          <a:blip r:embed="rId3">
            <a:alphaModFix/>
          </a:blip>
          <a:srcRect b="0" l="53992" r="0" t="0"/>
          <a:stretch/>
        </p:blipFill>
        <p:spPr>
          <a:xfrm>
            <a:off x="5076825" y="2492375"/>
            <a:ext cx="876300" cy="1906588"/>
          </a:xfrm>
          <a:prstGeom prst="rect">
            <a:avLst/>
          </a:prstGeom>
          <a:noFill/>
          <a:ln>
            <a:noFill/>
          </a:ln>
        </p:spPr>
      </p:pic>
      <p:sp>
        <p:nvSpPr>
          <p:cNvPr id="227" name="Google Shape;227;p16"/>
          <p:cNvSpPr txBox="1"/>
          <p:nvPr/>
        </p:nvSpPr>
        <p:spPr>
          <a:xfrm>
            <a:off x="2987824" y="1556792"/>
            <a:ext cx="2824162" cy="868363"/>
          </a:xfrm>
          <a:prstGeom prst="rect">
            <a:avLst/>
          </a:prstGeom>
          <a:noFill/>
          <a:ln>
            <a:noFill/>
          </a:ln>
        </p:spPr>
        <p:txBody>
          <a:bodyPr anchorCtr="0" anchor="t" bIns="46025" lIns="92075" spcFirstLastPara="1" rIns="92075" wrap="square" tIns="46025">
            <a:spAutoFit/>
          </a:bodyPr>
          <a:lstStyle/>
          <a:p>
            <a:pPr indent="0" lvl="0" marL="0" marR="0" rtl="0" algn="ctr">
              <a:spcBef>
                <a:spcPts val="0"/>
              </a:spcBef>
              <a:spcAft>
                <a:spcPts val="0"/>
              </a:spcAft>
              <a:buNone/>
            </a:pPr>
            <a:r>
              <a:rPr b="0" lang="nl-NL" sz="1800">
                <a:solidFill>
                  <a:schemeClr val="dk2"/>
                </a:solidFill>
                <a:latin typeface="Calibri"/>
                <a:ea typeface="Calibri"/>
                <a:cs typeface="Calibri"/>
                <a:sym typeface="Calibri"/>
              </a:rPr>
              <a:t>Het is al bijna 6 uur</a:t>
            </a:r>
            <a:endParaRPr b="0" sz="1800">
              <a:solidFill>
                <a:schemeClr val="dk2"/>
              </a:solidFill>
              <a:latin typeface="Calibri"/>
              <a:ea typeface="Calibri"/>
              <a:cs typeface="Calibri"/>
              <a:sym typeface="Calibri"/>
            </a:endParaRPr>
          </a:p>
          <a:p>
            <a:pPr indent="0" lvl="0" marL="0" marR="0" rtl="0" algn="ctr">
              <a:spcBef>
                <a:spcPts val="180"/>
              </a:spcBef>
              <a:spcAft>
                <a:spcPts val="0"/>
              </a:spcAft>
              <a:buNone/>
            </a:pPr>
            <a:r>
              <a:rPr b="0" lang="nl-NL" sz="1800">
                <a:solidFill>
                  <a:schemeClr val="dk2"/>
                </a:solidFill>
                <a:latin typeface="Calibri"/>
                <a:ea typeface="Calibri"/>
                <a:cs typeface="Calibri"/>
                <a:sym typeface="Calibri"/>
              </a:rPr>
              <a:t>(zakelijk aspect)</a:t>
            </a:r>
            <a:endParaRPr b="0" sz="1800">
              <a:solidFill>
                <a:schemeClr val="dk2"/>
              </a:solidFill>
              <a:latin typeface="Calibri"/>
              <a:ea typeface="Calibri"/>
              <a:cs typeface="Calibri"/>
              <a:sym typeface="Calibri"/>
            </a:endParaRPr>
          </a:p>
        </p:txBody>
      </p:sp>
      <p:sp>
        <p:nvSpPr>
          <p:cNvPr id="228" name="Google Shape;228;p16"/>
          <p:cNvSpPr txBox="1"/>
          <p:nvPr/>
        </p:nvSpPr>
        <p:spPr>
          <a:xfrm>
            <a:off x="179388" y="2495550"/>
            <a:ext cx="2268537" cy="1606550"/>
          </a:xfrm>
          <a:prstGeom prst="rect">
            <a:avLst/>
          </a:prstGeom>
          <a:noFill/>
          <a:ln>
            <a:noFill/>
          </a:ln>
        </p:spPr>
        <p:txBody>
          <a:bodyPr anchorCtr="0" anchor="t" bIns="46025" lIns="92075" spcFirstLastPara="1" rIns="92075" wrap="square" tIns="46025">
            <a:spAutoFit/>
          </a:bodyPr>
          <a:lstStyle/>
          <a:p>
            <a:pPr indent="0" lvl="0" marL="0" marR="0" rtl="0" algn="l">
              <a:spcBef>
                <a:spcPts val="0"/>
              </a:spcBef>
              <a:spcAft>
                <a:spcPts val="0"/>
              </a:spcAft>
              <a:buNone/>
            </a:pPr>
            <a:r>
              <a:rPr b="0" lang="nl-NL" sz="1800">
                <a:solidFill>
                  <a:schemeClr val="dk2"/>
                </a:solidFill>
                <a:latin typeface="Calibri"/>
                <a:ea typeface="Calibri"/>
                <a:cs typeface="Calibri"/>
                <a:sym typeface="Calibri"/>
              </a:rPr>
              <a:t>Je zit me op te jagen</a:t>
            </a:r>
            <a:br>
              <a:rPr b="0" lang="nl-NL" sz="1800">
                <a:solidFill>
                  <a:schemeClr val="dk2"/>
                </a:solidFill>
                <a:latin typeface="Calibri"/>
                <a:ea typeface="Calibri"/>
                <a:cs typeface="Calibri"/>
                <a:sym typeface="Calibri"/>
              </a:rPr>
            </a:br>
            <a:r>
              <a:rPr b="0" lang="nl-NL" sz="1800">
                <a:solidFill>
                  <a:schemeClr val="dk2"/>
                </a:solidFill>
                <a:latin typeface="Calibri"/>
                <a:ea typeface="Calibri"/>
                <a:cs typeface="Calibri"/>
                <a:sym typeface="Calibri"/>
              </a:rPr>
              <a:t>(expressieve</a:t>
            </a:r>
            <a:endParaRPr/>
          </a:p>
          <a:p>
            <a:pPr indent="0" lvl="0" marL="0" marR="0" rtl="0" algn="l">
              <a:spcBef>
                <a:spcPts val="180"/>
              </a:spcBef>
              <a:spcAft>
                <a:spcPts val="0"/>
              </a:spcAft>
              <a:buNone/>
            </a:pPr>
            <a:r>
              <a:rPr b="0" lang="nl-NL" sz="1800">
                <a:solidFill>
                  <a:schemeClr val="dk2"/>
                </a:solidFill>
                <a:latin typeface="Calibri"/>
                <a:ea typeface="Calibri"/>
                <a:cs typeface="Calibri"/>
                <a:sym typeface="Calibri"/>
              </a:rPr>
              <a:t> aspect)</a:t>
            </a:r>
            <a:endParaRPr b="0" sz="1800">
              <a:solidFill>
                <a:schemeClr val="dk2"/>
              </a:solidFill>
              <a:latin typeface="Calibri"/>
              <a:ea typeface="Calibri"/>
              <a:cs typeface="Calibri"/>
              <a:sym typeface="Calibri"/>
            </a:endParaRPr>
          </a:p>
        </p:txBody>
      </p:sp>
      <p:sp>
        <p:nvSpPr>
          <p:cNvPr id="229" name="Google Shape;229;p16"/>
          <p:cNvSpPr txBox="1"/>
          <p:nvPr/>
        </p:nvSpPr>
        <p:spPr>
          <a:xfrm>
            <a:off x="2484438" y="4724400"/>
            <a:ext cx="3821112" cy="1238250"/>
          </a:xfrm>
          <a:prstGeom prst="rect">
            <a:avLst/>
          </a:prstGeom>
          <a:noFill/>
          <a:ln>
            <a:noFill/>
          </a:ln>
        </p:spPr>
        <p:txBody>
          <a:bodyPr anchorCtr="0" anchor="t" bIns="46025" lIns="92075" spcFirstLastPara="1" rIns="92075" wrap="square" tIns="46025">
            <a:spAutoFit/>
          </a:bodyPr>
          <a:lstStyle/>
          <a:p>
            <a:pPr indent="0" lvl="0" marL="0" marR="0" rtl="0" algn="ctr">
              <a:spcBef>
                <a:spcPts val="0"/>
              </a:spcBef>
              <a:spcAft>
                <a:spcPts val="0"/>
              </a:spcAft>
              <a:buNone/>
            </a:pPr>
            <a:r>
              <a:rPr b="0" lang="nl-NL" sz="1800">
                <a:solidFill>
                  <a:schemeClr val="dk1"/>
                </a:solidFill>
                <a:latin typeface="Calibri"/>
                <a:ea typeface="Calibri"/>
                <a:cs typeface="Calibri"/>
                <a:sym typeface="Calibri"/>
              </a:rPr>
              <a:t>Jij houdt geen rekening met mijn behoeften</a:t>
            </a:r>
            <a:endParaRPr/>
          </a:p>
          <a:p>
            <a:pPr indent="0" lvl="0" marL="0" marR="0" rtl="0" algn="ctr">
              <a:spcBef>
                <a:spcPts val="180"/>
              </a:spcBef>
              <a:spcAft>
                <a:spcPts val="0"/>
              </a:spcAft>
              <a:buNone/>
            </a:pPr>
            <a:r>
              <a:rPr b="0" lang="nl-NL" sz="1800">
                <a:solidFill>
                  <a:schemeClr val="dk1"/>
                </a:solidFill>
                <a:latin typeface="Calibri"/>
                <a:ea typeface="Calibri"/>
                <a:cs typeface="Calibri"/>
                <a:sym typeface="Calibri"/>
              </a:rPr>
              <a:t>(relationele aspect)</a:t>
            </a:r>
            <a:endParaRPr b="0" sz="1800">
              <a:solidFill>
                <a:schemeClr val="dk1"/>
              </a:solidFill>
              <a:latin typeface="Calibri"/>
              <a:ea typeface="Calibri"/>
              <a:cs typeface="Calibri"/>
              <a:sym typeface="Calibri"/>
            </a:endParaRPr>
          </a:p>
        </p:txBody>
      </p:sp>
      <p:sp>
        <p:nvSpPr>
          <p:cNvPr id="230" name="Google Shape;230;p16"/>
          <p:cNvSpPr txBox="1"/>
          <p:nvPr/>
        </p:nvSpPr>
        <p:spPr>
          <a:xfrm>
            <a:off x="6281738" y="2362200"/>
            <a:ext cx="2073275" cy="1274763"/>
          </a:xfrm>
          <a:prstGeom prst="rect">
            <a:avLst/>
          </a:prstGeom>
          <a:noFill/>
          <a:ln>
            <a:noFill/>
          </a:ln>
        </p:spPr>
        <p:txBody>
          <a:bodyPr anchorCtr="0" anchor="t" bIns="46025" lIns="92075" spcFirstLastPara="1" rIns="92075" wrap="square" tIns="46025">
            <a:spAutoFit/>
          </a:bodyPr>
          <a:lstStyle/>
          <a:p>
            <a:pPr indent="0" lvl="0" marL="0" marR="0" rtl="0" algn="l">
              <a:spcBef>
                <a:spcPts val="0"/>
              </a:spcBef>
              <a:spcAft>
                <a:spcPts val="0"/>
              </a:spcAft>
              <a:buNone/>
            </a:pPr>
            <a:r>
              <a:rPr b="0" lang="nl-NL" sz="1800">
                <a:solidFill>
                  <a:schemeClr val="dk2"/>
                </a:solidFill>
                <a:latin typeface="Calibri"/>
                <a:ea typeface="Calibri"/>
                <a:cs typeface="Calibri"/>
                <a:sym typeface="Calibri"/>
              </a:rPr>
              <a:t>Ga nu koken!</a:t>
            </a:r>
            <a:endParaRPr/>
          </a:p>
          <a:p>
            <a:pPr indent="0" lvl="0" marL="0" marR="0" rtl="0" algn="l">
              <a:spcBef>
                <a:spcPts val="180"/>
              </a:spcBef>
              <a:spcAft>
                <a:spcPts val="0"/>
              </a:spcAft>
              <a:buNone/>
            </a:pPr>
            <a:r>
              <a:rPr b="0" lang="nl-NL" sz="1800">
                <a:solidFill>
                  <a:schemeClr val="dk2"/>
                </a:solidFill>
                <a:latin typeface="Calibri"/>
                <a:ea typeface="Calibri"/>
                <a:cs typeface="Calibri"/>
                <a:sym typeface="Calibri"/>
              </a:rPr>
              <a:t>(appellerende</a:t>
            </a:r>
            <a:endParaRPr/>
          </a:p>
          <a:p>
            <a:pPr indent="0" lvl="0" marL="0" marR="0" rtl="0" algn="l">
              <a:spcBef>
                <a:spcPts val="180"/>
              </a:spcBef>
              <a:spcAft>
                <a:spcPts val="0"/>
              </a:spcAft>
              <a:buNone/>
            </a:pPr>
            <a:r>
              <a:rPr b="0" lang="nl-NL" sz="1800">
                <a:solidFill>
                  <a:schemeClr val="dk2"/>
                </a:solidFill>
                <a:latin typeface="Calibri"/>
                <a:ea typeface="Calibri"/>
                <a:cs typeface="Calibri"/>
                <a:sym typeface="Calibri"/>
              </a:rPr>
              <a:t> aspect)</a:t>
            </a:r>
            <a:endParaRPr b="0" sz="1800">
              <a:solidFill>
                <a:schemeClr val="dk2"/>
              </a:solidFill>
              <a:latin typeface="Calibri"/>
              <a:ea typeface="Calibri"/>
              <a:cs typeface="Calibri"/>
              <a:sym typeface="Calibri"/>
            </a:endParaRPr>
          </a:p>
        </p:txBody>
      </p:sp>
      <p:sp>
        <p:nvSpPr>
          <p:cNvPr id="231" name="Google Shape;231;p16"/>
          <p:cNvSpPr txBox="1"/>
          <p:nvPr/>
        </p:nvSpPr>
        <p:spPr>
          <a:xfrm>
            <a:off x="2743200" y="2667000"/>
            <a:ext cx="3124200" cy="1468438"/>
          </a:xfrm>
          <a:prstGeom prst="rect">
            <a:avLst/>
          </a:prstGeom>
          <a:noFill/>
          <a:ln cap="flat" cmpd="sng" w="9525">
            <a:solidFill>
              <a:schemeClr val="lt2"/>
            </a:solidFill>
            <a:prstDash val="solid"/>
            <a:miter lim="800000"/>
            <a:headEnd len="sm" w="sm" type="none"/>
            <a:tailEnd len="sm" w="sm" type="none"/>
          </a:ln>
        </p:spPr>
        <p:txBody>
          <a:bodyPr anchorCtr="0" anchor="t" bIns="46025" lIns="92075" spcFirstLastPara="1" rIns="92075" wrap="square" tIns="46025">
            <a:spAutoFit/>
          </a:bodyPr>
          <a:lstStyle/>
          <a:p>
            <a:pPr indent="0" lvl="0" marL="0" marR="0" rtl="0" algn="l">
              <a:spcBef>
                <a:spcPts val="0"/>
              </a:spcBef>
              <a:spcAft>
                <a:spcPts val="0"/>
              </a:spcAft>
              <a:buNone/>
            </a:pPr>
            <a:r>
              <a:rPr lang="nl-NL" sz="2800">
                <a:solidFill>
                  <a:schemeClr val="dk2"/>
                </a:solidFill>
                <a:latin typeface="Calibri"/>
                <a:ea typeface="Calibri"/>
                <a:cs typeface="Calibri"/>
                <a:sym typeface="Calibri"/>
              </a:rPr>
              <a:t>Boodschap</a:t>
            </a:r>
            <a:endParaRPr/>
          </a:p>
          <a:p>
            <a:pPr indent="0" lvl="0" marL="0" marR="0" rtl="0" algn="l">
              <a:spcBef>
                <a:spcPts val="280"/>
              </a:spcBef>
              <a:spcAft>
                <a:spcPts val="0"/>
              </a:spcAft>
              <a:buNone/>
            </a:pPr>
            <a:r>
              <a:rPr lang="nl-NL" sz="2800">
                <a:solidFill>
                  <a:schemeClr val="dk2"/>
                </a:solidFill>
                <a:latin typeface="Calibri"/>
                <a:ea typeface="Calibri"/>
                <a:cs typeface="Calibri"/>
                <a:sym typeface="Calibri"/>
              </a:rPr>
              <a:t>zoals </a:t>
            </a:r>
            <a:endParaRPr/>
          </a:p>
          <a:p>
            <a:pPr indent="0" lvl="0" marL="0" marR="0" rtl="0" algn="l">
              <a:spcBef>
                <a:spcPts val="280"/>
              </a:spcBef>
              <a:spcAft>
                <a:spcPts val="0"/>
              </a:spcAft>
              <a:buNone/>
            </a:pPr>
            <a:r>
              <a:rPr lang="nl-NL" sz="2800">
                <a:solidFill>
                  <a:schemeClr val="dk2"/>
                </a:solidFill>
                <a:latin typeface="Calibri"/>
                <a:ea typeface="Calibri"/>
                <a:cs typeface="Calibri"/>
                <a:sym typeface="Calibri"/>
              </a:rPr>
              <a:t>uitgezonden</a:t>
            </a:r>
            <a:endParaRPr sz="2800">
              <a:solidFill>
                <a:schemeClr val="dk2"/>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26"/>
                                        </p:tgtEl>
                                        <p:attrNameLst>
                                          <p:attrName>style.visibility</p:attrName>
                                        </p:attrNameLst>
                                      </p:cBhvr>
                                      <p:to>
                                        <p:strVal val="visible"/>
                                      </p:to>
                                    </p:set>
                                    <p:animEffect filter="fade" transition="in">
                                      <p:cBhvr>
                                        <p:cTn dur="500"/>
                                        <p:tgtEl>
                                          <p:spTgt spid="22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27"/>
                                        </p:tgtEl>
                                        <p:attrNameLst>
                                          <p:attrName>style.visibility</p:attrName>
                                        </p:attrNameLst>
                                      </p:cBhvr>
                                      <p:to>
                                        <p:strVal val="visible"/>
                                      </p:to>
                                    </p:set>
                                    <p:animEffect filter="fade" transition="in">
                                      <p:cBhvr>
                                        <p:cTn dur="500"/>
                                        <p:tgtEl>
                                          <p:spTgt spid="22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28"/>
                                        </p:tgtEl>
                                        <p:attrNameLst>
                                          <p:attrName>style.visibility</p:attrName>
                                        </p:attrNameLst>
                                      </p:cBhvr>
                                      <p:to>
                                        <p:strVal val="visible"/>
                                      </p:to>
                                    </p:set>
                                    <p:animEffect filter="fade" transition="in">
                                      <p:cBhvr>
                                        <p:cTn dur="500"/>
                                        <p:tgtEl>
                                          <p:spTgt spid="22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29"/>
                                        </p:tgtEl>
                                        <p:attrNameLst>
                                          <p:attrName>style.visibility</p:attrName>
                                        </p:attrNameLst>
                                      </p:cBhvr>
                                      <p:to>
                                        <p:strVal val="visible"/>
                                      </p:to>
                                    </p:set>
                                    <p:animEffect filter="fade" transition="in">
                                      <p:cBhvr>
                                        <p:cTn dur="500"/>
                                        <p:tgtEl>
                                          <p:spTgt spid="22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0"/>
                                        </p:tgtEl>
                                        <p:attrNameLst>
                                          <p:attrName>style.visibility</p:attrName>
                                        </p:attrNameLst>
                                      </p:cBhvr>
                                      <p:to>
                                        <p:strVal val="visible"/>
                                      </p:to>
                                    </p:set>
                                    <p:animEffect filter="fade" transition="in">
                                      <p:cBhvr>
                                        <p:cTn dur="500"/>
                                        <p:tgtEl>
                                          <p:spTgt spid="23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36" name="Shape 236"/>
        <p:cNvGrpSpPr/>
        <p:nvPr/>
      </p:nvGrpSpPr>
      <p:grpSpPr>
        <a:xfrm>
          <a:off x="0" y="0"/>
          <a:ext cx="0" cy="0"/>
          <a:chOff x="0" y="0"/>
          <a:chExt cx="0" cy="0"/>
        </a:xfrm>
      </p:grpSpPr>
      <p:sp>
        <p:nvSpPr>
          <p:cNvPr id="237" name="Google Shape;237;p17"/>
          <p:cNvSpPr txBox="1"/>
          <p:nvPr>
            <p:ph type="title"/>
          </p:nvPr>
        </p:nvSpPr>
        <p:spPr>
          <a:xfrm>
            <a:off x="974725" y="836613"/>
            <a:ext cx="7272338" cy="1008062"/>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3959"/>
              <a:buFont typeface="Calibri"/>
              <a:buNone/>
            </a:pPr>
            <a:r>
              <a:rPr lang="nl-NL" sz="3959">
                <a:latin typeface="Calibri"/>
                <a:ea typeface="Calibri"/>
                <a:cs typeface="Calibri"/>
                <a:sym typeface="Calibri"/>
              </a:rPr>
              <a:t>Voorbeeld: nonverbale communicatie </a:t>
            </a:r>
            <a:endParaRPr sz="3959">
              <a:latin typeface="Calibri"/>
              <a:ea typeface="Calibri"/>
              <a:cs typeface="Calibri"/>
              <a:sym typeface="Calibri"/>
            </a:endParaRPr>
          </a:p>
        </p:txBody>
      </p:sp>
      <p:sp>
        <p:nvSpPr>
          <p:cNvPr id="238" name="Google Shape;238;p17"/>
          <p:cNvSpPr txBox="1"/>
          <p:nvPr/>
        </p:nvSpPr>
        <p:spPr>
          <a:xfrm>
            <a:off x="0" y="2438400"/>
            <a:ext cx="2205038" cy="1274763"/>
          </a:xfrm>
          <a:prstGeom prst="rect">
            <a:avLst/>
          </a:prstGeom>
          <a:noFill/>
          <a:ln>
            <a:noFill/>
          </a:ln>
        </p:spPr>
        <p:txBody>
          <a:bodyPr anchorCtr="0" anchor="t" bIns="46025" lIns="92075" spcFirstLastPara="1" rIns="92075" wrap="square" tIns="46025">
            <a:spAutoFit/>
          </a:bodyPr>
          <a:lstStyle/>
          <a:p>
            <a:pPr indent="0" lvl="0" marL="0" marR="0" rtl="0" algn="l">
              <a:spcBef>
                <a:spcPts val="0"/>
              </a:spcBef>
              <a:spcAft>
                <a:spcPts val="0"/>
              </a:spcAft>
              <a:buNone/>
            </a:pPr>
            <a:r>
              <a:rPr b="0" lang="nl-NL" sz="1800">
                <a:solidFill>
                  <a:schemeClr val="dk2"/>
                </a:solidFill>
                <a:latin typeface="Calibri"/>
                <a:ea typeface="Calibri"/>
                <a:cs typeface="Calibri"/>
                <a:sym typeface="Calibri"/>
              </a:rPr>
              <a:t>Ik ben bedroefd</a:t>
            </a:r>
            <a:endParaRPr/>
          </a:p>
          <a:p>
            <a:pPr indent="0" lvl="0" marL="0" marR="0" rtl="0" algn="l">
              <a:spcBef>
                <a:spcPts val="180"/>
              </a:spcBef>
              <a:spcAft>
                <a:spcPts val="0"/>
              </a:spcAft>
              <a:buNone/>
            </a:pPr>
            <a:r>
              <a:rPr b="0" lang="nl-NL" sz="1800">
                <a:solidFill>
                  <a:schemeClr val="dk2"/>
                </a:solidFill>
                <a:latin typeface="Calibri"/>
                <a:ea typeface="Calibri"/>
                <a:cs typeface="Calibri"/>
                <a:sym typeface="Calibri"/>
              </a:rPr>
              <a:t>(expressieve</a:t>
            </a:r>
            <a:endParaRPr/>
          </a:p>
          <a:p>
            <a:pPr indent="0" lvl="0" marL="0" marR="0" rtl="0" algn="l">
              <a:spcBef>
                <a:spcPts val="180"/>
              </a:spcBef>
              <a:spcAft>
                <a:spcPts val="0"/>
              </a:spcAft>
              <a:buNone/>
            </a:pPr>
            <a:r>
              <a:rPr b="0" lang="nl-NL" sz="1800">
                <a:solidFill>
                  <a:schemeClr val="dk2"/>
                </a:solidFill>
                <a:latin typeface="Calibri"/>
                <a:ea typeface="Calibri"/>
                <a:cs typeface="Calibri"/>
                <a:sym typeface="Calibri"/>
              </a:rPr>
              <a:t> aspect)</a:t>
            </a:r>
            <a:endParaRPr b="0" sz="1800">
              <a:solidFill>
                <a:schemeClr val="dk2"/>
              </a:solidFill>
              <a:latin typeface="Calibri"/>
              <a:ea typeface="Calibri"/>
              <a:cs typeface="Calibri"/>
              <a:sym typeface="Calibri"/>
            </a:endParaRPr>
          </a:p>
        </p:txBody>
      </p:sp>
      <p:sp>
        <p:nvSpPr>
          <p:cNvPr id="239" name="Google Shape;239;p17"/>
          <p:cNvSpPr txBox="1"/>
          <p:nvPr/>
        </p:nvSpPr>
        <p:spPr>
          <a:xfrm>
            <a:off x="2700338" y="4797425"/>
            <a:ext cx="3821112" cy="868363"/>
          </a:xfrm>
          <a:prstGeom prst="rect">
            <a:avLst/>
          </a:prstGeom>
          <a:noFill/>
          <a:ln>
            <a:noFill/>
          </a:ln>
        </p:spPr>
        <p:txBody>
          <a:bodyPr anchorCtr="0" anchor="t" bIns="46025" lIns="92075" spcFirstLastPara="1" rIns="92075" wrap="square" tIns="46025">
            <a:spAutoFit/>
          </a:bodyPr>
          <a:lstStyle/>
          <a:p>
            <a:pPr indent="0" lvl="0" marL="0" marR="0" rtl="0" algn="ctr">
              <a:spcBef>
                <a:spcPts val="0"/>
              </a:spcBef>
              <a:spcAft>
                <a:spcPts val="0"/>
              </a:spcAft>
              <a:buNone/>
            </a:pPr>
            <a:r>
              <a:rPr b="0" lang="nl-NL" sz="1800">
                <a:solidFill>
                  <a:schemeClr val="dk2"/>
                </a:solidFill>
                <a:latin typeface="Calibri"/>
                <a:ea typeface="Calibri"/>
                <a:cs typeface="Calibri"/>
                <a:sym typeface="Calibri"/>
              </a:rPr>
              <a:t>Jij kunt me troosten</a:t>
            </a:r>
            <a:endParaRPr/>
          </a:p>
          <a:p>
            <a:pPr indent="0" lvl="0" marL="0" marR="0" rtl="0" algn="ctr">
              <a:spcBef>
                <a:spcPts val="180"/>
              </a:spcBef>
              <a:spcAft>
                <a:spcPts val="0"/>
              </a:spcAft>
              <a:buNone/>
            </a:pPr>
            <a:r>
              <a:rPr b="0" lang="nl-NL" sz="1800">
                <a:solidFill>
                  <a:schemeClr val="dk2"/>
                </a:solidFill>
                <a:latin typeface="Calibri"/>
                <a:ea typeface="Calibri"/>
                <a:cs typeface="Calibri"/>
                <a:sym typeface="Calibri"/>
              </a:rPr>
              <a:t>(relationele aspect)</a:t>
            </a:r>
            <a:endParaRPr b="0" sz="1800">
              <a:solidFill>
                <a:schemeClr val="dk2"/>
              </a:solidFill>
              <a:latin typeface="Calibri"/>
              <a:ea typeface="Calibri"/>
              <a:cs typeface="Calibri"/>
              <a:sym typeface="Calibri"/>
            </a:endParaRPr>
          </a:p>
        </p:txBody>
      </p:sp>
      <p:sp>
        <p:nvSpPr>
          <p:cNvPr id="240" name="Google Shape;240;p17"/>
          <p:cNvSpPr txBox="1"/>
          <p:nvPr/>
        </p:nvSpPr>
        <p:spPr>
          <a:xfrm>
            <a:off x="6724650" y="2286000"/>
            <a:ext cx="1973263" cy="1681163"/>
          </a:xfrm>
          <a:prstGeom prst="rect">
            <a:avLst/>
          </a:prstGeom>
          <a:noFill/>
          <a:ln>
            <a:noFill/>
          </a:ln>
        </p:spPr>
        <p:txBody>
          <a:bodyPr anchorCtr="0" anchor="t" bIns="46025" lIns="92075" spcFirstLastPara="1" rIns="92075" wrap="square" tIns="46025">
            <a:spAutoFit/>
          </a:bodyPr>
          <a:lstStyle/>
          <a:p>
            <a:pPr indent="0" lvl="0" marL="0" marR="0" rtl="0" algn="l">
              <a:spcBef>
                <a:spcPts val="0"/>
              </a:spcBef>
              <a:spcAft>
                <a:spcPts val="0"/>
              </a:spcAft>
              <a:buNone/>
            </a:pPr>
            <a:r>
              <a:rPr b="0" lang="nl-NL" sz="1800">
                <a:solidFill>
                  <a:schemeClr val="dk2"/>
                </a:solidFill>
                <a:latin typeface="Calibri"/>
                <a:ea typeface="Calibri"/>
                <a:cs typeface="Calibri"/>
                <a:sym typeface="Calibri"/>
              </a:rPr>
              <a:t>Vraag om </a:t>
            </a:r>
            <a:endParaRPr/>
          </a:p>
          <a:p>
            <a:pPr indent="0" lvl="0" marL="0" marR="0" rtl="0" algn="l">
              <a:spcBef>
                <a:spcPts val="180"/>
              </a:spcBef>
              <a:spcAft>
                <a:spcPts val="0"/>
              </a:spcAft>
              <a:buNone/>
            </a:pPr>
            <a:r>
              <a:rPr b="0" lang="nl-NL" sz="1800">
                <a:solidFill>
                  <a:schemeClr val="dk2"/>
                </a:solidFill>
                <a:latin typeface="Calibri"/>
                <a:ea typeface="Calibri"/>
                <a:cs typeface="Calibri"/>
                <a:sym typeface="Calibri"/>
              </a:rPr>
              <a:t>aandacht</a:t>
            </a:r>
            <a:endParaRPr/>
          </a:p>
          <a:p>
            <a:pPr indent="0" lvl="0" marL="0" marR="0" rtl="0" algn="l">
              <a:spcBef>
                <a:spcPts val="180"/>
              </a:spcBef>
              <a:spcAft>
                <a:spcPts val="0"/>
              </a:spcAft>
              <a:buNone/>
            </a:pPr>
            <a:r>
              <a:rPr b="0" lang="nl-NL" sz="1800">
                <a:solidFill>
                  <a:schemeClr val="dk2"/>
                </a:solidFill>
                <a:latin typeface="Calibri"/>
                <a:ea typeface="Calibri"/>
                <a:cs typeface="Calibri"/>
                <a:sym typeface="Calibri"/>
              </a:rPr>
              <a:t>(appellerende</a:t>
            </a:r>
            <a:endParaRPr/>
          </a:p>
          <a:p>
            <a:pPr indent="0" lvl="0" marL="0" marR="0" rtl="0" algn="l">
              <a:spcBef>
                <a:spcPts val="180"/>
              </a:spcBef>
              <a:spcAft>
                <a:spcPts val="0"/>
              </a:spcAft>
              <a:buNone/>
            </a:pPr>
            <a:r>
              <a:rPr b="0" lang="nl-NL" sz="1800">
                <a:solidFill>
                  <a:schemeClr val="dk2"/>
                </a:solidFill>
                <a:latin typeface="Calibri"/>
                <a:ea typeface="Calibri"/>
                <a:cs typeface="Calibri"/>
                <a:sym typeface="Calibri"/>
              </a:rPr>
              <a:t> aspect)</a:t>
            </a:r>
            <a:endParaRPr b="0" sz="1800">
              <a:solidFill>
                <a:schemeClr val="dk2"/>
              </a:solidFill>
              <a:latin typeface="Calibri"/>
              <a:ea typeface="Calibri"/>
              <a:cs typeface="Calibri"/>
              <a:sym typeface="Calibri"/>
            </a:endParaRPr>
          </a:p>
        </p:txBody>
      </p:sp>
      <p:sp>
        <p:nvSpPr>
          <p:cNvPr id="241" name="Google Shape;241;p17"/>
          <p:cNvSpPr txBox="1"/>
          <p:nvPr/>
        </p:nvSpPr>
        <p:spPr>
          <a:xfrm>
            <a:off x="2627313" y="1973263"/>
            <a:ext cx="3276600" cy="2420937"/>
          </a:xfrm>
          <a:prstGeom prst="rect">
            <a:avLst/>
          </a:prstGeom>
          <a:noFill/>
          <a:ln>
            <a:noFill/>
          </a:ln>
        </p:spPr>
        <p:txBody>
          <a:bodyPr anchorCtr="0" anchor="t" bIns="46025" lIns="92075" spcFirstLastPara="1" rIns="92075" wrap="square" tIns="46025">
            <a:spAutoFit/>
          </a:bodyPr>
          <a:lstStyle/>
          <a:p>
            <a:pPr indent="0" lvl="0" marL="0" marR="0" rtl="0" algn="l">
              <a:spcBef>
                <a:spcPts val="0"/>
              </a:spcBef>
              <a:spcAft>
                <a:spcPts val="0"/>
              </a:spcAft>
              <a:buNone/>
            </a:pPr>
            <a:r>
              <a:t/>
            </a:r>
            <a:endParaRPr sz="2800">
              <a:solidFill>
                <a:schemeClr val="dk2"/>
              </a:solidFill>
              <a:latin typeface="Calibri"/>
              <a:ea typeface="Calibri"/>
              <a:cs typeface="Calibri"/>
              <a:sym typeface="Calibri"/>
            </a:endParaRPr>
          </a:p>
          <a:p>
            <a:pPr indent="0" lvl="0" marL="0" marR="0" rtl="0" algn="ctr">
              <a:spcBef>
                <a:spcPts val="280"/>
              </a:spcBef>
              <a:spcAft>
                <a:spcPts val="0"/>
              </a:spcAft>
              <a:buNone/>
            </a:pPr>
            <a:r>
              <a:rPr b="0" lang="nl-NL" sz="2800">
                <a:solidFill>
                  <a:schemeClr val="dk2"/>
                </a:solidFill>
                <a:latin typeface="Calibri"/>
                <a:ea typeface="Calibri"/>
                <a:cs typeface="Calibri"/>
                <a:sym typeface="Calibri"/>
              </a:rPr>
              <a:t>Huilen</a:t>
            </a:r>
            <a:endParaRPr/>
          </a:p>
          <a:p>
            <a:pPr indent="0" lvl="0" marL="0" marR="0" rtl="0" algn="ctr">
              <a:spcBef>
                <a:spcPts val="180"/>
              </a:spcBef>
              <a:spcAft>
                <a:spcPts val="0"/>
              </a:spcAft>
              <a:buNone/>
            </a:pPr>
            <a:r>
              <a:t/>
            </a:r>
            <a:endParaRPr b="0" sz="1800">
              <a:solidFill>
                <a:schemeClr val="dk2"/>
              </a:solidFill>
              <a:latin typeface="Calibri"/>
              <a:ea typeface="Calibri"/>
              <a:cs typeface="Calibri"/>
              <a:sym typeface="Calibri"/>
            </a:endParaRPr>
          </a:p>
          <a:p>
            <a:pPr indent="0" lvl="0" marL="0" marR="0" rtl="0" algn="ctr">
              <a:spcBef>
                <a:spcPts val="280"/>
              </a:spcBef>
              <a:spcAft>
                <a:spcPts val="0"/>
              </a:spcAft>
              <a:buNone/>
            </a:pPr>
            <a:r>
              <a:t/>
            </a:r>
            <a:endParaRPr b="0" sz="2800">
              <a:solidFill>
                <a:schemeClr val="dk2"/>
              </a:solidFill>
              <a:latin typeface="Calibri"/>
              <a:ea typeface="Calibri"/>
              <a:cs typeface="Calibri"/>
              <a:sym typeface="Calibri"/>
            </a:endParaRPr>
          </a:p>
          <a:p>
            <a:pPr indent="0" lvl="0" marL="0" marR="0" rtl="0" algn="l">
              <a:spcBef>
                <a:spcPts val="280"/>
              </a:spcBef>
              <a:spcAft>
                <a:spcPts val="0"/>
              </a:spcAft>
              <a:buNone/>
            </a:pPr>
            <a:r>
              <a:t/>
            </a:r>
            <a:endParaRPr sz="2800">
              <a:solidFill>
                <a:schemeClr val="dk2"/>
              </a:solidFill>
              <a:latin typeface="Calibri"/>
              <a:ea typeface="Calibri"/>
              <a:cs typeface="Calibri"/>
              <a:sym typeface="Calibri"/>
            </a:endParaRPr>
          </a:p>
        </p:txBody>
      </p:sp>
      <p:pic>
        <p:nvPicPr>
          <p:cNvPr id="242" name="Google Shape;242;p17"/>
          <p:cNvPicPr preferRelativeResize="0"/>
          <p:nvPr/>
        </p:nvPicPr>
        <p:blipFill rotWithShape="1">
          <a:blip r:embed="rId3">
            <a:alphaModFix/>
          </a:blip>
          <a:srcRect b="0" l="0" r="0" t="0"/>
          <a:stretch/>
        </p:blipFill>
        <p:spPr>
          <a:xfrm>
            <a:off x="3203575" y="2947988"/>
            <a:ext cx="1992313" cy="14097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8"/>
                                        </p:tgtEl>
                                        <p:attrNameLst>
                                          <p:attrName>style.visibility</p:attrName>
                                        </p:attrNameLst>
                                      </p:cBhvr>
                                      <p:to>
                                        <p:strVal val="visible"/>
                                      </p:to>
                                    </p:set>
                                    <p:animEffect filter="fade" transition="in">
                                      <p:cBhvr>
                                        <p:cTn dur="500"/>
                                        <p:tgtEl>
                                          <p:spTgt spid="23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9"/>
                                        </p:tgtEl>
                                        <p:attrNameLst>
                                          <p:attrName>style.visibility</p:attrName>
                                        </p:attrNameLst>
                                      </p:cBhvr>
                                      <p:to>
                                        <p:strVal val="visible"/>
                                      </p:to>
                                    </p:set>
                                    <p:animEffect filter="fade" transition="in">
                                      <p:cBhvr>
                                        <p:cTn dur="500"/>
                                        <p:tgtEl>
                                          <p:spTgt spid="23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40"/>
                                        </p:tgtEl>
                                        <p:attrNameLst>
                                          <p:attrName>style.visibility</p:attrName>
                                        </p:attrNameLst>
                                      </p:cBhvr>
                                      <p:to>
                                        <p:strVal val="visible"/>
                                      </p:to>
                                    </p:set>
                                    <p:animEffect filter="fade" transition="in">
                                      <p:cBhvr>
                                        <p:cTn dur="500"/>
                                        <p:tgtEl>
                                          <p:spTgt spid="24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47" name="Shape 247"/>
        <p:cNvGrpSpPr/>
        <p:nvPr/>
      </p:nvGrpSpPr>
      <p:grpSpPr>
        <a:xfrm>
          <a:off x="0" y="0"/>
          <a:ext cx="0" cy="0"/>
          <a:chOff x="0" y="0"/>
          <a:chExt cx="0" cy="0"/>
        </a:xfrm>
      </p:grpSpPr>
      <p:sp>
        <p:nvSpPr>
          <p:cNvPr id="248" name="Google Shape;248;p18"/>
          <p:cNvSpPr txBox="1"/>
          <p:nvPr>
            <p:ph type="title"/>
          </p:nvPr>
        </p:nvSpPr>
        <p:spPr>
          <a:xfrm>
            <a:off x="467544" y="548680"/>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3959"/>
              <a:buFont typeface="Calibri"/>
              <a:buNone/>
            </a:pPr>
            <a:r>
              <a:rPr lang="nl-NL" sz="3959">
                <a:latin typeface="Calibri"/>
                <a:ea typeface="Calibri"/>
                <a:cs typeface="Calibri"/>
                <a:sym typeface="Calibri"/>
              </a:rPr>
              <a:t>Keuzevrijheid van de zender en de ontvanger</a:t>
            </a:r>
            <a:br>
              <a:rPr lang="nl-NL" sz="3959">
                <a:latin typeface="Calibri"/>
                <a:ea typeface="Calibri"/>
                <a:cs typeface="Calibri"/>
                <a:sym typeface="Calibri"/>
              </a:rPr>
            </a:br>
            <a:endParaRPr sz="3959">
              <a:latin typeface="Calibri"/>
              <a:ea typeface="Calibri"/>
              <a:cs typeface="Calibri"/>
              <a:sym typeface="Calibri"/>
            </a:endParaRPr>
          </a:p>
        </p:txBody>
      </p:sp>
      <p:sp>
        <p:nvSpPr>
          <p:cNvPr id="249" name="Google Shape;249;p1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dk1"/>
              </a:buClr>
              <a:buSzPts val="2400"/>
              <a:buNone/>
            </a:pPr>
            <a:r>
              <a:rPr b="0" lang="nl-NL" sz="2400">
                <a:latin typeface="Calibri"/>
                <a:ea typeface="Calibri"/>
                <a:cs typeface="Calibri"/>
                <a:sym typeface="Calibri"/>
              </a:rPr>
              <a:t>De zender én de ontvanger zijn in principe vrij om te kiezen op welk aspect van de boodschap zij willen reageren:</a:t>
            </a:r>
            <a:endParaRPr/>
          </a:p>
          <a:p>
            <a:pPr indent="-190500" lvl="0" marL="342900" rtl="0" algn="l">
              <a:spcBef>
                <a:spcPts val="480"/>
              </a:spcBef>
              <a:spcAft>
                <a:spcPts val="0"/>
              </a:spcAft>
              <a:buClr>
                <a:schemeClr val="dk1"/>
              </a:buClr>
              <a:buSzPts val="2400"/>
              <a:buNone/>
            </a:pPr>
            <a:r>
              <a:t/>
            </a:r>
            <a:endParaRPr sz="2400">
              <a:latin typeface="Calibri"/>
              <a:ea typeface="Calibri"/>
              <a:cs typeface="Calibri"/>
              <a:sym typeface="Calibri"/>
            </a:endParaRPr>
          </a:p>
          <a:p>
            <a:pPr indent="-190500" lvl="0" marL="342900" rtl="0" algn="l">
              <a:spcBef>
                <a:spcPts val="480"/>
              </a:spcBef>
              <a:spcAft>
                <a:spcPts val="0"/>
              </a:spcAft>
              <a:buClr>
                <a:schemeClr val="dk1"/>
              </a:buClr>
              <a:buSzPts val="2400"/>
              <a:buNone/>
            </a:pPr>
            <a:r>
              <a:t/>
            </a:r>
            <a:endParaRPr sz="2400">
              <a:latin typeface="Calibri"/>
              <a:ea typeface="Calibri"/>
              <a:cs typeface="Calibri"/>
              <a:sym typeface="Calibri"/>
            </a:endParaRPr>
          </a:p>
          <a:p>
            <a:pPr indent="-342900" lvl="0" marL="342900" rtl="0" algn="l">
              <a:spcBef>
                <a:spcPts val="480"/>
              </a:spcBef>
              <a:spcAft>
                <a:spcPts val="0"/>
              </a:spcAft>
              <a:buClr>
                <a:schemeClr val="dk1"/>
              </a:buClr>
              <a:buSzPts val="2400"/>
              <a:buChar char="•"/>
            </a:pPr>
            <a:r>
              <a:rPr b="0" lang="nl-NL" sz="2400">
                <a:latin typeface="Calibri"/>
                <a:ea typeface="Calibri"/>
                <a:cs typeface="Calibri"/>
                <a:sym typeface="Calibri"/>
              </a:rPr>
              <a:t>Zender: ‘De deur staat open: het wordt koud’</a:t>
            </a:r>
            <a:endParaRPr/>
          </a:p>
          <a:p>
            <a:pPr indent="-342900" lvl="0" marL="342900" rtl="0" algn="l">
              <a:spcBef>
                <a:spcPts val="480"/>
              </a:spcBef>
              <a:spcAft>
                <a:spcPts val="0"/>
              </a:spcAft>
              <a:buClr>
                <a:schemeClr val="dk1"/>
              </a:buClr>
              <a:buSzPts val="2400"/>
              <a:buChar char="•"/>
            </a:pPr>
            <a:r>
              <a:rPr b="0" lang="nl-NL" sz="2400">
                <a:latin typeface="Calibri"/>
                <a:ea typeface="Calibri"/>
                <a:cs typeface="Calibri"/>
                <a:sym typeface="Calibri"/>
              </a:rPr>
              <a:t>Ontvanger: ‘Doe zelf die deur dan dicht!’</a:t>
            </a:r>
            <a:endParaRPr/>
          </a:p>
          <a:p>
            <a:pPr indent="-342900" lvl="0" marL="342900" rtl="0" algn="l">
              <a:spcBef>
                <a:spcPts val="480"/>
              </a:spcBef>
              <a:spcAft>
                <a:spcPts val="0"/>
              </a:spcAft>
              <a:buClr>
                <a:schemeClr val="dk1"/>
              </a:buClr>
              <a:buSzPts val="2400"/>
              <a:buChar char="•"/>
            </a:pPr>
            <a:r>
              <a:rPr b="0" lang="nl-NL" sz="2400">
                <a:latin typeface="Calibri"/>
                <a:ea typeface="Calibri"/>
                <a:cs typeface="Calibri"/>
                <a:sym typeface="Calibri"/>
              </a:rPr>
              <a:t>Zender: ‘ Je hebt gelijk, ik ben gewoon lui.’</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54" name="Shape 254"/>
        <p:cNvGrpSpPr/>
        <p:nvPr/>
      </p:nvGrpSpPr>
      <p:grpSpPr>
        <a:xfrm>
          <a:off x="0" y="0"/>
          <a:ext cx="0" cy="0"/>
          <a:chOff x="0" y="0"/>
          <a:chExt cx="0" cy="0"/>
        </a:xfrm>
      </p:grpSpPr>
      <p:sp>
        <p:nvSpPr>
          <p:cNvPr id="255" name="Google Shape;255;p1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nl-NL">
                <a:latin typeface="Calibri"/>
                <a:ea typeface="Calibri"/>
                <a:cs typeface="Calibri"/>
                <a:sym typeface="Calibri"/>
              </a:rPr>
              <a:t>Communicatie in beeld</a:t>
            </a:r>
            <a:endParaRPr/>
          </a:p>
        </p:txBody>
      </p:sp>
      <p:sp>
        <p:nvSpPr>
          <p:cNvPr id="256" name="Google Shape;256;p19"/>
          <p:cNvSpPr txBox="1"/>
          <p:nvPr>
            <p:ph idx="1" type="body"/>
          </p:nvPr>
        </p:nvSpPr>
        <p:spPr>
          <a:xfrm>
            <a:off x="1115616" y="1772816"/>
            <a:ext cx="7489825" cy="4608512"/>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800"/>
              <a:buNone/>
            </a:pPr>
            <a:r>
              <a:rPr b="0" lang="nl-NL" sz="2800">
                <a:latin typeface="Calibri"/>
                <a:ea typeface="Calibri"/>
                <a:cs typeface="Calibri"/>
                <a:sym typeface="Calibri"/>
              </a:rPr>
              <a:t>Kijk eens naar het volgende fragment:</a:t>
            </a:r>
            <a:endParaRPr/>
          </a:p>
          <a:p>
            <a:pPr indent="-165100" lvl="0" marL="342900" rtl="0" algn="l">
              <a:spcBef>
                <a:spcPts val="560"/>
              </a:spcBef>
              <a:spcAft>
                <a:spcPts val="0"/>
              </a:spcAft>
              <a:buClr>
                <a:schemeClr val="dk1"/>
              </a:buClr>
              <a:buSzPts val="2800"/>
              <a:buNone/>
            </a:pPr>
            <a:r>
              <a:t/>
            </a:r>
            <a:endParaRPr sz="2800">
              <a:solidFill>
                <a:srgbClr val="FF0000"/>
              </a:solidFill>
            </a:endParaRPr>
          </a:p>
          <a:p>
            <a:pPr indent="-165100" lvl="0" marL="342900" rtl="0" algn="l">
              <a:spcBef>
                <a:spcPts val="560"/>
              </a:spcBef>
              <a:spcAft>
                <a:spcPts val="0"/>
              </a:spcAft>
              <a:buClr>
                <a:schemeClr val="dk1"/>
              </a:buClr>
              <a:buSzPts val="2800"/>
              <a:buNone/>
            </a:pPr>
            <a:r>
              <a:t/>
            </a:r>
            <a:endParaRPr sz="2800">
              <a:solidFill>
                <a:srgbClr val="FF0000"/>
              </a:solidFill>
            </a:endParaRPr>
          </a:p>
          <a:p>
            <a:pPr indent="-165100" lvl="0" marL="342900" rtl="0" algn="l">
              <a:spcBef>
                <a:spcPts val="560"/>
              </a:spcBef>
              <a:spcAft>
                <a:spcPts val="0"/>
              </a:spcAft>
              <a:buClr>
                <a:schemeClr val="dk1"/>
              </a:buClr>
              <a:buSzPts val="2800"/>
              <a:buNone/>
            </a:pPr>
            <a:r>
              <a:t/>
            </a:r>
            <a:endParaRPr sz="2800">
              <a:solidFill>
                <a:srgbClr val="FF0000"/>
              </a:solidFill>
            </a:endParaRPr>
          </a:p>
          <a:p>
            <a:pPr indent="-165100" lvl="0" marL="342900" rtl="0" algn="l">
              <a:spcBef>
                <a:spcPts val="560"/>
              </a:spcBef>
              <a:spcAft>
                <a:spcPts val="0"/>
              </a:spcAft>
              <a:buClr>
                <a:schemeClr val="dk1"/>
              </a:buClr>
              <a:buSzPts val="2800"/>
              <a:buNone/>
            </a:pPr>
            <a:r>
              <a:t/>
            </a:r>
            <a:endParaRPr sz="2800">
              <a:solidFill>
                <a:srgbClr val="FF0000"/>
              </a:solidFill>
            </a:endParaRPr>
          </a:p>
          <a:p>
            <a:pPr indent="0" lvl="0" marL="0" rtl="0" algn="l">
              <a:spcBef>
                <a:spcPts val="560"/>
              </a:spcBef>
              <a:spcAft>
                <a:spcPts val="0"/>
              </a:spcAft>
              <a:buClr>
                <a:schemeClr val="dk1"/>
              </a:buClr>
              <a:buSzPts val="2800"/>
              <a:buNone/>
            </a:pPr>
            <a:r>
              <a:rPr b="0" lang="nl-NL" sz="2800">
                <a:solidFill>
                  <a:schemeClr val="dk1"/>
                </a:solidFill>
                <a:latin typeface="Calibri"/>
                <a:ea typeface="Calibri"/>
                <a:cs typeface="Calibri"/>
                <a:sym typeface="Calibri"/>
              </a:rPr>
              <a:t>Welke aspecten herken je?</a:t>
            </a:r>
            <a:endParaRPr/>
          </a:p>
          <a:p>
            <a:pPr indent="-165100" lvl="0" marL="342900" rtl="0" algn="l">
              <a:spcBef>
                <a:spcPts val="560"/>
              </a:spcBef>
              <a:spcAft>
                <a:spcPts val="0"/>
              </a:spcAft>
              <a:buClr>
                <a:schemeClr val="dk1"/>
              </a:buClr>
              <a:buSzPts val="2800"/>
              <a:buNone/>
            </a:pPr>
            <a:r>
              <a:t/>
            </a:r>
            <a:endParaRPr sz="2800"/>
          </a:p>
        </p:txBody>
      </p:sp>
      <p:pic>
        <p:nvPicPr>
          <p:cNvPr descr="children full of life.jpg" id="257" name="Google Shape;257;p19"/>
          <p:cNvPicPr preferRelativeResize="0"/>
          <p:nvPr/>
        </p:nvPicPr>
        <p:blipFill rotWithShape="1">
          <a:blip r:embed="rId3">
            <a:alphaModFix/>
          </a:blip>
          <a:srcRect b="0" l="0" r="0" t="0"/>
          <a:stretch/>
        </p:blipFill>
        <p:spPr>
          <a:xfrm>
            <a:off x="4932040" y="2132856"/>
            <a:ext cx="4464496" cy="3184843"/>
          </a:xfrm>
          <a:prstGeom prst="ellipse">
            <a:avLst/>
          </a:prstGeom>
          <a:noFill/>
          <a:ln>
            <a:noFill/>
          </a:ln>
        </p:spPr>
      </p:pic>
      <p:sp>
        <p:nvSpPr>
          <p:cNvPr id="258" name="Google Shape;258;p19"/>
          <p:cNvSpPr/>
          <p:nvPr/>
        </p:nvSpPr>
        <p:spPr>
          <a:xfrm>
            <a:off x="2484438" y="3013075"/>
            <a:ext cx="5687962"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nl-NL" sz="1800" u="sng">
                <a:solidFill>
                  <a:srgbClr val="FF0000"/>
                </a:solidFill>
                <a:latin typeface="Calibri"/>
                <a:ea typeface="Calibri"/>
                <a:cs typeface="Calibri"/>
                <a:sym typeface="Calibri"/>
                <a:hlinkClick r:id="rId4"/>
              </a:rPr>
              <a:t>http://www.youtube.com/watch?v=jd7YWx7idfE</a:t>
            </a:r>
            <a:endParaRPr sz="1800">
              <a:solidFill>
                <a:srgbClr val="FF0000"/>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3" name="Shape 93"/>
        <p:cNvGrpSpPr/>
        <p:nvPr/>
      </p:nvGrpSpPr>
      <p:grpSpPr>
        <a:xfrm>
          <a:off x="0" y="0"/>
          <a:ext cx="0" cy="0"/>
          <a:chOff x="0" y="0"/>
          <a:chExt cx="0" cy="0"/>
        </a:xfrm>
      </p:grpSpPr>
      <p:sp>
        <p:nvSpPr>
          <p:cNvPr id="94" name="Google Shape;94;p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nl-NL"/>
              <a:t>Wat is communicatie?</a:t>
            </a:r>
            <a:endParaRPr/>
          </a:p>
        </p:txBody>
      </p:sp>
      <p:sp>
        <p:nvSpPr>
          <p:cNvPr id="95" name="Google Shape;95;p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3200"/>
              <a:buNone/>
            </a:pPr>
            <a:r>
              <a:rPr lang="nl-NL"/>
              <a:t>Even opfrissen</a:t>
            </a:r>
            <a:endParaRPr/>
          </a:p>
          <a:p>
            <a:pPr indent="-342900" lvl="0" marL="342900" rtl="0" algn="l">
              <a:spcBef>
                <a:spcPts val="640"/>
              </a:spcBef>
              <a:spcAft>
                <a:spcPts val="0"/>
              </a:spcAft>
              <a:buClr>
                <a:schemeClr val="dk1"/>
              </a:buClr>
              <a:buSzPts val="3200"/>
              <a:buNone/>
            </a:pPr>
            <a:r>
              <a:t/>
            </a:r>
            <a:endParaRPr/>
          </a:p>
          <a:p>
            <a:pPr indent="-342900" lvl="0" marL="342900" rtl="0" algn="l">
              <a:spcBef>
                <a:spcPts val="640"/>
              </a:spcBef>
              <a:spcAft>
                <a:spcPts val="0"/>
              </a:spcAft>
              <a:buClr>
                <a:schemeClr val="dk1"/>
              </a:buClr>
              <a:buSzPts val="3200"/>
              <a:buNone/>
            </a:pPr>
            <a:r>
              <a:rPr lang="nl-NL" sz="3000" u="sng">
                <a:solidFill>
                  <a:schemeClr val="hlink"/>
                </a:solidFill>
                <a:hlinkClick r:id="rId3"/>
              </a:rPr>
              <a:t>communicatie-tips-om-te-zenden-en-ontvangen/</a:t>
            </a:r>
            <a:endParaRPr sz="3000"/>
          </a:p>
          <a:p>
            <a:pPr indent="-342900" lvl="0" marL="342900" rtl="0" algn="l">
              <a:spcBef>
                <a:spcPts val="640"/>
              </a:spcBef>
              <a:spcAft>
                <a:spcPts val="0"/>
              </a:spcAft>
              <a:buClr>
                <a:schemeClr val="dk1"/>
              </a:buClr>
              <a:buSzPts val="3200"/>
              <a:buNone/>
            </a:pPr>
            <a:r>
              <a:t/>
            </a:r>
            <a:endParaRPr/>
          </a:p>
          <a:p>
            <a:pPr indent="-342900" lvl="0" marL="342900" rtl="0" algn="l">
              <a:spcBef>
                <a:spcPts val="640"/>
              </a:spcBef>
              <a:spcAft>
                <a:spcPts val="0"/>
              </a:spcAft>
              <a:buClr>
                <a:schemeClr val="dk1"/>
              </a:buClr>
              <a:buSzPts val="3200"/>
              <a:buNone/>
            </a:pPr>
            <a:r>
              <a:rPr lang="nl-NL"/>
              <a:t>Ruis in communicatie</a:t>
            </a:r>
            <a:endParaRPr/>
          </a:p>
          <a:p>
            <a:pPr indent="-342900" lvl="0" marL="342900" rtl="0" algn="l">
              <a:spcBef>
                <a:spcPts val="640"/>
              </a:spcBef>
              <a:spcAft>
                <a:spcPts val="0"/>
              </a:spcAft>
              <a:buClr>
                <a:schemeClr val="dk1"/>
              </a:buClr>
              <a:buSzPts val="3200"/>
              <a:buNone/>
            </a:pPr>
            <a:r>
              <a:rPr lang="nl-NL" sz="3000" u="sng">
                <a:solidFill>
                  <a:schemeClr val="hlink"/>
                </a:solidFill>
                <a:hlinkClick r:id="rId4"/>
              </a:rPr>
              <a:t>http://vis-ffc.nl/wat-is-ruis-in-communicatie/</a:t>
            </a:r>
            <a:endParaRPr sz="3000"/>
          </a:p>
          <a:p>
            <a:pPr indent="-342900" lvl="0" marL="342900" rtl="0" algn="l">
              <a:spcBef>
                <a:spcPts val="640"/>
              </a:spcBef>
              <a:spcAft>
                <a:spcPts val="0"/>
              </a:spcAft>
              <a:buClr>
                <a:schemeClr val="dk1"/>
              </a:buClr>
              <a:buSzPts val="3200"/>
              <a:buNone/>
            </a:pPr>
            <a:r>
              <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63" name="Shape 263"/>
        <p:cNvGrpSpPr/>
        <p:nvPr/>
      </p:nvGrpSpPr>
      <p:grpSpPr>
        <a:xfrm>
          <a:off x="0" y="0"/>
          <a:ext cx="0" cy="0"/>
          <a:chOff x="0" y="0"/>
          <a:chExt cx="0" cy="0"/>
        </a:xfrm>
      </p:grpSpPr>
      <p:sp>
        <p:nvSpPr>
          <p:cNvPr id="264" name="Google Shape;264;p20"/>
          <p:cNvSpPr txBox="1"/>
          <p:nvPr>
            <p:ph idx="1" type="body"/>
          </p:nvPr>
        </p:nvSpPr>
        <p:spPr>
          <a:xfrm>
            <a:off x="1187450" y="1844675"/>
            <a:ext cx="7575550" cy="4537075"/>
          </a:xfrm>
          <a:prstGeom prst="rect">
            <a:avLst/>
          </a:prstGeom>
          <a:noFill/>
          <a:ln>
            <a:noFill/>
          </a:ln>
        </p:spPr>
        <p:txBody>
          <a:bodyPr anchorCtr="0" anchor="t" bIns="45700" lIns="91425" spcFirstLastPara="1" rIns="91425" wrap="square" tIns="45700">
            <a:normAutofit/>
          </a:bodyPr>
          <a:lstStyle/>
          <a:p>
            <a:pPr indent="-256032" lvl="0" marL="365760" rtl="0" algn="l">
              <a:lnSpc>
                <a:spcPct val="80000"/>
              </a:lnSpc>
              <a:spcBef>
                <a:spcPts val="0"/>
              </a:spcBef>
              <a:spcAft>
                <a:spcPts val="0"/>
              </a:spcAft>
              <a:buClr>
                <a:schemeClr val="dk1"/>
              </a:buClr>
              <a:buSzPts val="2590"/>
              <a:buFont typeface="Noto Sans Symbols"/>
              <a:buNone/>
            </a:pPr>
            <a:r>
              <a:rPr lang="nl-NL" sz="2590">
                <a:latin typeface="Calibri"/>
                <a:ea typeface="Calibri"/>
                <a:cs typeface="Calibri"/>
                <a:sym typeface="Calibri"/>
              </a:rPr>
              <a:t>Axioma’s</a:t>
            </a:r>
            <a:endParaRPr/>
          </a:p>
          <a:p>
            <a:pPr indent="-457200" lvl="0" marL="566928" rtl="0" algn="l">
              <a:lnSpc>
                <a:spcPct val="80000"/>
              </a:lnSpc>
              <a:spcBef>
                <a:spcPts val="481"/>
              </a:spcBef>
              <a:spcAft>
                <a:spcPts val="0"/>
              </a:spcAft>
              <a:buClr>
                <a:schemeClr val="dk1"/>
              </a:buClr>
              <a:buSzPts val="2405"/>
              <a:buFont typeface="Arial"/>
              <a:buChar char="•"/>
            </a:pPr>
            <a:r>
              <a:rPr b="0" lang="nl-NL" sz="2405">
                <a:latin typeface="Calibri"/>
                <a:ea typeface="Calibri"/>
                <a:cs typeface="Calibri"/>
                <a:sym typeface="Calibri"/>
              </a:rPr>
              <a:t>Het is onmogelijk om niet te communiceren.</a:t>
            </a:r>
            <a:endParaRPr/>
          </a:p>
          <a:p>
            <a:pPr indent="-457200" lvl="0" marL="566928" rtl="0" algn="l">
              <a:lnSpc>
                <a:spcPct val="80000"/>
              </a:lnSpc>
              <a:spcBef>
                <a:spcPts val="481"/>
              </a:spcBef>
              <a:spcAft>
                <a:spcPts val="0"/>
              </a:spcAft>
              <a:buClr>
                <a:schemeClr val="dk1"/>
              </a:buClr>
              <a:buSzPts val="2405"/>
              <a:buFont typeface="Arial"/>
              <a:buChar char="•"/>
            </a:pPr>
            <a:r>
              <a:rPr b="0" lang="nl-NL" sz="2405">
                <a:latin typeface="Calibri"/>
                <a:ea typeface="Calibri"/>
                <a:cs typeface="Calibri"/>
                <a:sym typeface="Calibri"/>
              </a:rPr>
              <a:t>Iedere communicatie bezit een inhouds- en betrekkingsaspect. Laatstgenoemde classificeert de eerste.</a:t>
            </a:r>
            <a:endParaRPr b="0" sz="2405">
              <a:latin typeface="Calibri"/>
              <a:ea typeface="Calibri"/>
              <a:cs typeface="Calibri"/>
              <a:sym typeface="Calibri"/>
            </a:endParaRPr>
          </a:p>
          <a:p>
            <a:pPr indent="-457200" lvl="0" marL="566928" rtl="0" algn="l">
              <a:lnSpc>
                <a:spcPct val="80000"/>
              </a:lnSpc>
              <a:spcBef>
                <a:spcPts val="481"/>
              </a:spcBef>
              <a:spcAft>
                <a:spcPts val="0"/>
              </a:spcAft>
              <a:buClr>
                <a:schemeClr val="dk1"/>
              </a:buClr>
              <a:buSzPts val="2405"/>
              <a:buFont typeface="Arial"/>
              <a:buChar char="•"/>
            </a:pPr>
            <a:r>
              <a:rPr b="0" lang="nl-NL" sz="2405">
                <a:latin typeface="Calibri"/>
                <a:ea typeface="Calibri"/>
                <a:cs typeface="Calibri"/>
                <a:sym typeface="Calibri"/>
              </a:rPr>
              <a:t>De aard van een betrekking is afhankelijk van de interpunctie van de interacties tussen de communicerende personen.</a:t>
            </a:r>
            <a:endParaRPr/>
          </a:p>
          <a:p>
            <a:pPr indent="-457200" lvl="0" marL="566928" rtl="0" algn="l">
              <a:lnSpc>
                <a:spcPct val="80000"/>
              </a:lnSpc>
              <a:spcBef>
                <a:spcPts val="481"/>
              </a:spcBef>
              <a:spcAft>
                <a:spcPts val="0"/>
              </a:spcAft>
              <a:buClr>
                <a:schemeClr val="dk1"/>
              </a:buClr>
              <a:buSzPts val="2405"/>
              <a:buFont typeface="Arial"/>
              <a:buChar char="•"/>
            </a:pPr>
            <a:r>
              <a:rPr b="0" lang="nl-NL" sz="2405">
                <a:latin typeface="Calibri"/>
                <a:ea typeface="Calibri"/>
                <a:cs typeface="Calibri"/>
                <a:sym typeface="Calibri"/>
              </a:rPr>
              <a:t>Mensen communiceren zowel digitaal als analoog.</a:t>
            </a:r>
            <a:endParaRPr/>
          </a:p>
          <a:p>
            <a:pPr indent="-457200" lvl="0" marL="566928" rtl="0" algn="l">
              <a:lnSpc>
                <a:spcPct val="80000"/>
              </a:lnSpc>
              <a:spcBef>
                <a:spcPts val="481"/>
              </a:spcBef>
              <a:spcAft>
                <a:spcPts val="0"/>
              </a:spcAft>
              <a:buClr>
                <a:schemeClr val="dk1"/>
              </a:buClr>
              <a:buSzPts val="2405"/>
              <a:buFont typeface="Arial"/>
              <a:buChar char="•"/>
            </a:pPr>
            <a:r>
              <a:rPr b="0" lang="nl-NL" sz="2405">
                <a:latin typeface="Calibri"/>
                <a:ea typeface="Calibri"/>
                <a:cs typeface="Calibri"/>
                <a:sym typeface="Calibri"/>
              </a:rPr>
              <a:t>Communicatie tussen mensen is symmetrisch of complementair, afhankelijk of de relatie gebaseerd is op gelijkheid of verschil.</a:t>
            </a:r>
            <a:br>
              <a:rPr b="0" lang="nl-NL" sz="2405">
                <a:latin typeface="Calibri"/>
                <a:ea typeface="Calibri"/>
                <a:cs typeface="Calibri"/>
                <a:sym typeface="Calibri"/>
              </a:rPr>
            </a:br>
            <a:endParaRPr b="0" sz="2405">
              <a:latin typeface="Calibri"/>
              <a:ea typeface="Calibri"/>
              <a:cs typeface="Calibri"/>
              <a:sym typeface="Calibri"/>
            </a:endParaRPr>
          </a:p>
          <a:p>
            <a:pPr indent="-68071" lvl="0" marL="365760" rtl="0" algn="l">
              <a:lnSpc>
                <a:spcPct val="80000"/>
              </a:lnSpc>
              <a:spcBef>
                <a:spcPts val="592"/>
              </a:spcBef>
              <a:spcAft>
                <a:spcPts val="0"/>
              </a:spcAft>
              <a:buClr>
                <a:schemeClr val="dk1"/>
              </a:buClr>
              <a:buSzPts val="2960"/>
              <a:buFont typeface="Noto Sans Symbols"/>
              <a:buNone/>
            </a:pPr>
            <a:r>
              <a:t/>
            </a:r>
            <a:endParaRPr sz="2960">
              <a:latin typeface="Calibri"/>
              <a:ea typeface="Calibri"/>
              <a:cs typeface="Calibri"/>
              <a:sym typeface="Calibri"/>
            </a:endParaRPr>
          </a:p>
        </p:txBody>
      </p:sp>
      <p:sp>
        <p:nvSpPr>
          <p:cNvPr id="265" name="Google Shape;265;p20"/>
          <p:cNvSpPr txBox="1"/>
          <p:nvPr>
            <p:ph type="title"/>
          </p:nvPr>
        </p:nvSpPr>
        <p:spPr>
          <a:xfrm>
            <a:off x="1219200" y="908050"/>
            <a:ext cx="7270750" cy="11525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nl-NL">
                <a:latin typeface="Calibri"/>
                <a:ea typeface="Calibri"/>
                <a:cs typeface="Calibri"/>
                <a:sym typeface="Calibri"/>
              </a:rPr>
              <a:t>Nabespreken videofragment</a:t>
            </a:r>
            <a:endParaRPr>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0" name="Shape 100"/>
        <p:cNvGrpSpPr/>
        <p:nvPr/>
      </p:nvGrpSpPr>
      <p:grpSpPr>
        <a:xfrm>
          <a:off x="0" y="0"/>
          <a:ext cx="0" cy="0"/>
          <a:chOff x="0" y="0"/>
          <a:chExt cx="0" cy="0"/>
        </a:xfrm>
      </p:grpSpPr>
      <p:sp>
        <p:nvSpPr>
          <p:cNvPr id="101" name="Google Shape;101;p3"/>
          <p:cNvSpPr txBox="1"/>
          <p:nvPr>
            <p:ph type="title"/>
          </p:nvPr>
        </p:nvSpPr>
        <p:spPr>
          <a:xfrm>
            <a:off x="755576" y="429018"/>
            <a:ext cx="7127875"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3600"/>
              <a:buFont typeface="Calibri"/>
              <a:buNone/>
            </a:pPr>
            <a:r>
              <a:rPr b="1" lang="nl-NL" sz="3600">
                <a:latin typeface="Calibri"/>
                <a:ea typeface="Calibri"/>
                <a:cs typeface="Calibri"/>
                <a:sym typeface="Calibri"/>
              </a:rPr>
              <a:t>Communicatievaardigheden</a:t>
            </a:r>
            <a:br>
              <a:rPr b="1" lang="nl-NL" sz="3600">
                <a:latin typeface="Calibri"/>
                <a:ea typeface="Calibri"/>
                <a:cs typeface="Calibri"/>
                <a:sym typeface="Calibri"/>
              </a:rPr>
            </a:br>
            <a:r>
              <a:rPr lang="nl-NL" sz="3600">
                <a:latin typeface="Calibri"/>
                <a:ea typeface="Calibri"/>
                <a:cs typeface="Calibri"/>
                <a:sym typeface="Calibri"/>
              </a:rPr>
              <a:t>Axioma’s Watzlawick</a:t>
            </a:r>
            <a:endParaRPr sz="3600">
              <a:latin typeface="Calibri"/>
              <a:ea typeface="Calibri"/>
              <a:cs typeface="Calibri"/>
              <a:sym typeface="Calibri"/>
            </a:endParaRPr>
          </a:p>
        </p:txBody>
      </p:sp>
      <p:sp>
        <p:nvSpPr>
          <p:cNvPr id="102" name="Google Shape;102;p3"/>
          <p:cNvSpPr txBox="1"/>
          <p:nvPr>
            <p:ph idx="1" type="body"/>
          </p:nvPr>
        </p:nvSpPr>
        <p:spPr>
          <a:xfrm>
            <a:off x="2987824" y="1988840"/>
            <a:ext cx="5184105" cy="2808312"/>
          </a:xfrm>
          <a:prstGeom prst="rect">
            <a:avLst/>
          </a:prstGeom>
          <a:noFill/>
          <a:ln>
            <a:noFill/>
          </a:ln>
        </p:spPr>
        <p:txBody>
          <a:bodyPr anchorCtr="0" anchor="t" bIns="45700" lIns="91425" spcFirstLastPara="1" rIns="91425" wrap="square" tIns="45700">
            <a:normAutofit/>
          </a:bodyPr>
          <a:lstStyle/>
          <a:p>
            <a:pPr indent="-190500" lvl="0" marL="342900" rtl="0" algn="l">
              <a:spcBef>
                <a:spcPts val="0"/>
              </a:spcBef>
              <a:spcAft>
                <a:spcPts val="0"/>
              </a:spcAft>
              <a:buClr>
                <a:schemeClr val="dk1"/>
              </a:buClr>
              <a:buSzPts val="2400"/>
              <a:buNone/>
            </a:pPr>
            <a:r>
              <a:t/>
            </a:r>
            <a:endParaRPr sz="2400"/>
          </a:p>
          <a:p>
            <a:pPr indent="-190500" lvl="0" marL="342900" rtl="0" algn="l">
              <a:spcBef>
                <a:spcPts val="480"/>
              </a:spcBef>
              <a:spcAft>
                <a:spcPts val="0"/>
              </a:spcAft>
              <a:buClr>
                <a:schemeClr val="dk1"/>
              </a:buClr>
              <a:buSzPts val="2400"/>
              <a:buNone/>
            </a:pPr>
            <a:r>
              <a:t/>
            </a:r>
            <a:endParaRPr sz="2400"/>
          </a:p>
        </p:txBody>
      </p:sp>
      <p:sp>
        <p:nvSpPr>
          <p:cNvPr id="103" name="Google Shape;103;p3"/>
          <p:cNvSpPr/>
          <p:nvPr/>
        </p:nvSpPr>
        <p:spPr>
          <a:xfrm>
            <a:off x="468313" y="5013325"/>
            <a:ext cx="8207375" cy="36988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pic>
        <p:nvPicPr>
          <p:cNvPr descr="http://t1.gstatic.com/images?q=tbn:ANd9GcRTi6bMsuUhcG1zM7RDKhOfsA_2YuBvFfaPTMfXQCE1cIZ3PsTPvw" id="104" name="Google Shape;104;p3"/>
          <p:cNvPicPr preferRelativeResize="0"/>
          <p:nvPr/>
        </p:nvPicPr>
        <p:blipFill rotWithShape="1">
          <a:blip r:embed="rId3">
            <a:alphaModFix/>
          </a:blip>
          <a:srcRect b="0" l="0" r="0" t="0"/>
          <a:stretch/>
        </p:blipFill>
        <p:spPr>
          <a:xfrm>
            <a:off x="4283968" y="1844824"/>
            <a:ext cx="3895849" cy="2268912"/>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9" name="Shape 109"/>
        <p:cNvGrpSpPr/>
        <p:nvPr/>
      </p:nvGrpSpPr>
      <p:grpSpPr>
        <a:xfrm>
          <a:off x="0" y="0"/>
          <a:ext cx="0" cy="0"/>
          <a:chOff x="0" y="0"/>
          <a:chExt cx="0" cy="0"/>
        </a:xfrm>
      </p:grpSpPr>
      <p:sp>
        <p:nvSpPr>
          <p:cNvPr id="110" name="Google Shape;110;p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C00000"/>
              </a:buClr>
              <a:buSzPts val="4320"/>
              <a:buFont typeface="Calibri"/>
              <a:buNone/>
            </a:pPr>
            <a:r>
              <a:rPr lang="nl-NL" sz="4320">
                <a:solidFill>
                  <a:srgbClr val="C00000"/>
                </a:solidFill>
              </a:rPr>
              <a:t>De axioma’s van Watzlawick</a:t>
            </a:r>
            <a:br>
              <a:rPr lang="nl-NL" sz="4320">
                <a:solidFill>
                  <a:srgbClr val="C00000"/>
                </a:solidFill>
              </a:rPr>
            </a:br>
            <a:endParaRPr sz="3959"/>
          </a:p>
        </p:txBody>
      </p:sp>
      <p:sp>
        <p:nvSpPr>
          <p:cNvPr id="111" name="Google Shape;111;p4"/>
          <p:cNvSpPr txBox="1"/>
          <p:nvPr/>
        </p:nvSpPr>
        <p:spPr>
          <a:xfrm>
            <a:off x="467544" y="2996952"/>
            <a:ext cx="7488832" cy="3170099"/>
          </a:xfrm>
          <a:prstGeom prst="rect">
            <a:avLst/>
          </a:prstGeom>
          <a:noFill/>
          <a:ln>
            <a:noFill/>
          </a:ln>
        </p:spPr>
        <p:txBody>
          <a:bodyPr anchorCtr="0" anchor="t" bIns="45700" lIns="91425" spcFirstLastPara="1" rIns="91425" wrap="square" tIns="45700">
            <a:spAutoFit/>
          </a:bodyPr>
          <a:lstStyle/>
          <a:p>
            <a:pPr indent="-342900" lvl="0" marL="342900" marR="0" rtl="0" algn="l">
              <a:spcBef>
                <a:spcPts val="0"/>
              </a:spcBef>
              <a:spcAft>
                <a:spcPts val="0"/>
              </a:spcAft>
              <a:buClr>
                <a:srgbClr val="000000"/>
              </a:buClr>
              <a:buSzPts val="4000"/>
              <a:buFont typeface="Calibri"/>
              <a:buAutoNum type="arabicPeriod"/>
            </a:pPr>
            <a:r>
              <a:rPr b="0" i="0" lang="nl-NL" sz="4000" u="none" cap="none" strike="noStrike">
                <a:solidFill>
                  <a:srgbClr val="000000"/>
                </a:solidFill>
                <a:latin typeface="Calibri"/>
                <a:ea typeface="Calibri"/>
                <a:cs typeface="Calibri"/>
                <a:sym typeface="Calibri"/>
              </a:rPr>
              <a:t>Je kunt niet niet communiceren</a:t>
            </a:r>
            <a:endParaRPr/>
          </a:p>
          <a:p>
            <a:pPr indent="-342900" lvl="0" marL="342900" marR="0" rtl="0" algn="l">
              <a:spcBef>
                <a:spcPts val="0"/>
              </a:spcBef>
              <a:spcAft>
                <a:spcPts val="0"/>
              </a:spcAft>
              <a:buClr>
                <a:srgbClr val="000000"/>
              </a:buClr>
              <a:buSzPts val="4000"/>
              <a:buFont typeface="Calibri"/>
              <a:buAutoNum type="arabicPeriod"/>
            </a:pPr>
            <a:r>
              <a:rPr b="0" i="0" lang="nl-NL" sz="4000" u="none" cap="none" strike="noStrike">
                <a:solidFill>
                  <a:srgbClr val="000000"/>
                </a:solidFill>
                <a:latin typeface="Calibri"/>
                <a:ea typeface="Calibri"/>
                <a:cs typeface="Calibri"/>
                <a:sym typeface="Calibri"/>
              </a:rPr>
              <a:t>Je spreekt altijd dubbel</a:t>
            </a:r>
            <a:endParaRPr/>
          </a:p>
          <a:p>
            <a:pPr indent="-342900" lvl="0" marL="342900" marR="0" rtl="0" algn="l">
              <a:spcBef>
                <a:spcPts val="0"/>
              </a:spcBef>
              <a:spcAft>
                <a:spcPts val="0"/>
              </a:spcAft>
              <a:buClr>
                <a:srgbClr val="000000"/>
              </a:buClr>
              <a:buSzPts val="4000"/>
              <a:buFont typeface="Calibri"/>
              <a:buAutoNum type="arabicPeriod"/>
            </a:pPr>
            <a:r>
              <a:rPr b="0" i="0" lang="nl-NL" sz="4000" u="none" cap="none" strike="noStrike">
                <a:solidFill>
                  <a:srgbClr val="000000"/>
                </a:solidFill>
                <a:latin typeface="Calibri"/>
                <a:ea typeface="Calibri"/>
                <a:cs typeface="Calibri"/>
                <a:sym typeface="Calibri"/>
              </a:rPr>
              <a:t>Elk zijn waarheid</a:t>
            </a:r>
            <a:endParaRPr/>
          </a:p>
          <a:p>
            <a:pPr indent="-342900" lvl="0" marL="342900" marR="0" rtl="0" algn="l">
              <a:spcBef>
                <a:spcPts val="0"/>
              </a:spcBef>
              <a:spcAft>
                <a:spcPts val="0"/>
              </a:spcAft>
              <a:buClr>
                <a:srgbClr val="000000"/>
              </a:buClr>
              <a:buSzPts val="4000"/>
              <a:buFont typeface="Calibri"/>
              <a:buAutoNum type="arabicPeriod"/>
            </a:pPr>
            <a:r>
              <a:rPr b="0" i="0" lang="nl-NL" sz="4000" u="none" cap="none" strike="noStrike">
                <a:solidFill>
                  <a:srgbClr val="000000"/>
                </a:solidFill>
                <a:latin typeface="Calibri"/>
                <a:ea typeface="Calibri"/>
                <a:cs typeface="Calibri"/>
                <a:sym typeface="Calibri"/>
              </a:rPr>
              <a:t>Met of zonder woorden?</a:t>
            </a:r>
            <a:endParaRPr/>
          </a:p>
          <a:p>
            <a:pPr indent="-342900" lvl="0" marL="342900" marR="0" rtl="0" algn="l">
              <a:spcBef>
                <a:spcPts val="0"/>
              </a:spcBef>
              <a:spcAft>
                <a:spcPts val="0"/>
              </a:spcAft>
              <a:buClr>
                <a:srgbClr val="000000"/>
              </a:buClr>
              <a:buSzPts val="4000"/>
              <a:buFont typeface="Calibri"/>
              <a:buAutoNum type="arabicPeriod"/>
            </a:pPr>
            <a:r>
              <a:rPr b="0" i="0" lang="nl-NL" sz="4000" u="none" cap="none" strike="noStrike">
                <a:solidFill>
                  <a:srgbClr val="000000"/>
                </a:solidFill>
                <a:latin typeface="Calibri"/>
                <a:ea typeface="Calibri"/>
                <a:cs typeface="Calibri"/>
                <a:sym typeface="Calibri"/>
              </a:rPr>
              <a:t>Wie heeft het voor het zeggen?</a:t>
            </a:r>
            <a:endParaRPr/>
          </a:p>
        </p:txBody>
      </p:sp>
      <p:pic>
        <p:nvPicPr>
          <p:cNvPr descr="Bestand:P Watzlawick.JPG" id="112" name="Google Shape;112;p4">
            <a:hlinkClick r:id="rId3"/>
          </p:cNvPr>
          <p:cNvPicPr preferRelativeResize="0"/>
          <p:nvPr/>
        </p:nvPicPr>
        <p:blipFill rotWithShape="1">
          <a:blip r:embed="rId4">
            <a:alphaModFix/>
          </a:blip>
          <a:srcRect b="0" l="0" r="0" t="0"/>
          <a:stretch/>
        </p:blipFill>
        <p:spPr>
          <a:xfrm>
            <a:off x="7740352" y="3645024"/>
            <a:ext cx="1224557" cy="1632269"/>
          </a:xfrm>
          <a:prstGeom prst="rect">
            <a:avLst/>
          </a:prstGeom>
          <a:noFill/>
          <a:ln>
            <a:noFill/>
          </a:ln>
        </p:spPr>
      </p:pic>
      <p:sp>
        <p:nvSpPr>
          <p:cNvPr id="113" name="Google Shape;113;p4"/>
          <p:cNvSpPr txBox="1"/>
          <p:nvPr/>
        </p:nvSpPr>
        <p:spPr>
          <a:xfrm>
            <a:off x="395536" y="908720"/>
            <a:ext cx="8280920" cy="230832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nl-NL" sz="1800" u="none" cap="none" strike="noStrike">
                <a:solidFill>
                  <a:schemeClr val="dk1"/>
                </a:solidFill>
                <a:latin typeface="Calibri"/>
                <a:ea typeface="Calibri"/>
                <a:cs typeface="Calibri"/>
                <a:sym typeface="Calibri"/>
              </a:rPr>
              <a:t>Een axioma (term komt uit de wiskunde en de logica) is een niet </a:t>
            </a:r>
            <a:r>
              <a:rPr b="0" i="0" lang="nl-NL" sz="1800" u="sng" cap="none" strike="noStrike">
                <a:solidFill>
                  <a:schemeClr val="dk1"/>
                </a:solidFill>
                <a:latin typeface="Calibri"/>
                <a:ea typeface="Calibri"/>
                <a:cs typeface="Calibri"/>
                <a:sym typeface="Calibri"/>
                <a:hlinkClick r:id="rId5"/>
              </a:rPr>
              <a:t>bewezen</a:t>
            </a:r>
            <a:r>
              <a:rPr b="0" i="0" lang="nl-NL" sz="1800" u="none" cap="none" strike="noStrike">
                <a:solidFill>
                  <a:schemeClr val="dk1"/>
                </a:solidFill>
                <a:latin typeface="Calibri"/>
                <a:ea typeface="Calibri"/>
                <a:cs typeface="Calibri"/>
                <a:sym typeface="Calibri"/>
              </a:rPr>
              <a:t>, maar als grondslag aanvaarde </a:t>
            </a:r>
            <a:r>
              <a:rPr b="0" i="0" lang="nl-NL" sz="1800" u="sng" cap="none" strike="noStrike">
                <a:solidFill>
                  <a:schemeClr val="dk1"/>
                </a:solidFill>
                <a:latin typeface="Calibri"/>
                <a:ea typeface="Calibri"/>
                <a:cs typeface="Calibri"/>
                <a:sym typeface="Calibri"/>
                <a:hlinkClick r:id="rId6"/>
              </a:rPr>
              <a:t>stelling</a:t>
            </a:r>
            <a:r>
              <a:rPr b="0" i="0" lang="nl-NL" sz="1800" u="none" cap="none" strike="noStrike">
                <a:solidFill>
                  <a:schemeClr val="dk1"/>
                </a:solidFill>
                <a:latin typeface="Calibri"/>
                <a:ea typeface="Calibri"/>
                <a:cs typeface="Calibri"/>
                <a:sym typeface="Calibri"/>
              </a:rPr>
              <a:t>.</a:t>
            </a:r>
            <a:endParaRPr/>
          </a:p>
          <a:p>
            <a:pPr indent="0" lvl="0" marL="0" marR="0" rtl="0" algn="l">
              <a:spcBef>
                <a:spcPts val="0"/>
              </a:spcBef>
              <a:spcAft>
                <a:spcPts val="0"/>
              </a:spcAft>
              <a:buNone/>
            </a:pPr>
            <a:r>
              <a:t/>
            </a:r>
            <a:endParaRPr sz="1800" u="sng">
              <a:solidFill>
                <a:schemeClr val="dk1"/>
              </a:solidFill>
              <a:latin typeface="Calibri"/>
              <a:ea typeface="Calibri"/>
              <a:cs typeface="Calibri"/>
              <a:sym typeface="Calibri"/>
              <a:hlinkClick r:id="rId7"/>
            </a:endParaRPr>
          </a:p>
          <a:p>
            <a:pPr indent="0" lvl="0" marL="0" marR="0" rtl="0" algn="l">
              <a:spcBef>
                <a:spcPts val="0"/>
              </a:spcBef>
              <a:spcAft>
                <a:spcPts val="0"/>
              </a:spcAft>
              <a:buNone/>
            </a:pPr>
            <a:r>
              <a:rPr lang="nl-NL" sz="1800" u="sng">
                <a:solidFill>
                  <a:schemeClr val="dk1"/>
                </a:solidFill>
                <a:latin typeface="Calibri"/>
                <a:ea typeface="Calibri"/>
                <a:cs typeface="Calibri"/>
                <a:sym typeface="Calibri"/>
                <a:hlinkClick r:id="rId8"/>
              </a:rPr>
              <a:t>Een verzameling axioma’s zou je kunnen zien als een aanzet tot een theorie.</a:t>
            </a:r>
            <a:endParaRPr/>
          </a:p>
          <a:p>
            <a:pPr indent="0" lvl="0" marL="0" marR="0" rtl="0" algn="l">
              <a:spcBef>
                <a:spcPts val="0"/>
              </a:spcBef>
              <a:spcAft>
                <a:spcPts val="0"/>
              </a:spcAft>
              <a:buNone/>
            </a:pPr>
            <a:r>
              <a:t/>
            </a:r>
            <a:endParaRPr sz="1800" u="sng">
              <a:solidFill>
                <a:schemeClr val="dk1"/>
              </a:solidFill>
              <a:latin typeface="Calibri"/>
              <a:ea typeface="Calibri"/>
              <a:cs typeface="Calibri"/>
              <a:sym typeface="Calibri"/>
              <a:hlinkClick r:id="rId9"/>
            </a:endParaRPr>
          </a:p>
          <a:p>
            <a:pPr indent="0" lvl="0" marL="0" marR="0" rtl="0" algn="l">
              <a:spcBef>
                <a:spcPts val="0"/>
              </a:spcBef>
              <a:spcAft>
                <a:spcPts val="0"/>
              </a:spcAft>
              <a:buNone/>
            </a:pPr>
            <a:r>
              <a:rPr lang="nl-NL" sz="1800" u="sng">
                <a:solidFill>
                  <a:schemeClr val="dk1"/>
                </a:solidFill>
                <a:latin typeface="Calibri"/>
                <a:ea typeface="Calibri"/>
                <a:cs typeface="Calibri"/>
                <a:sym typeface="Calibri"/>
                <a:hlinkClick r:id="rId10"/>
              </a:rPr>
              <a:t>Watzlawick formuleerde 5 axioma’s die gaan over communicatie. Als je ze leest zul je vaststellen dat ze waarschijnlijk waar zijn, als is het niet bewezen dat ze waar zijn!</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8" name="Shape 118"/>
        <p:cNvGrpSpPr/>
        <p:nvPr/>
      </p:nvGrpSpPr>
      <p:grpSpPr>
        <a:xfrm>
          <a:off x="0" y="0"/>
          <a:ext cx="0" cy="0"/>
          <a:chOff x="0" y="0"/>
          <a:chExt cx="0" cy="0"/>
        </a:xfrm>
      </p:grpSpPr>
      <p:sp>
        <p:nvSpPr>
          <p:cNvPr id="119" name="Google Shape;119;p5"/>
          <p:cNvSpPr txBox="1"/>
          <p:nvPr>
            <p:ph type="title"/>
          </p:nvPr>
        </p:nvSpPr>
        <p:spPr>
          <a:xfrm>
            <a:off x="1547813" y="981075"/>
            <a:ext cx="2519362" cy="8636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000"/>
              <a:buFont typeface="Calibri"/>
              <a:buNone/>
            </a:pPr>
            <a:r>
              <a:rPr lang="nl-NL" sz="4000">
                <a:latin typeface="Calibri"/>
                <a:ea typeface="Calibri"/>
                <a:cs typeface="Calibri"/>
                <a:sym typeface="Calibri"/>
              </a:rPr>
              <a:t>Axioma I</a:t>
            </a:r>
            <a:endParaRPr sz="4000">
              <a:latin typeface="Calibri"/>
              <a:ea typeface="Calibri"/>
              <a:cs typeface="Calibri"/>
              <a:sym typeface="Calibri"/>
            </a:endParaRPr>
          </a:p>
        </p:txBody>
      </p:sp>
      <p:pic>
        <p:nvPicPr>
          <p:cNvPr descr="http://t2.gstatic.com/images?q=tbn:ANd9GcSjxXWkWeSPx1we2AiftKBZ7F3H0moCTyT8NzuelgzlyI3mwiKOcA" id="120" name="Google Shape;120;p5"/>
          <p:cNvPicPr preferRelativeResize="0"/>
          <p:nvPr/>
        </p:nvPicPr>
        <p:blipFill rotWithShape="1">
          <a:blip r:embed="rId3">
            <a:alphaModFix/>
          </a:blip>
          <a:srcRect b="0" l="0" r="0" t="0"/>
          <a:stretch/>
        </p:blipFill>
        <p:spPr>
          <a:xfrm>
            <a:off x="7524328" y="1676994"/>
            <a:ext cx="1512069" cy="1440633"/>
          </a:xfrm>
          <a:prstGeom prst="rect">
            <a:avLst/>
          </a:prstGeom>
          <a:noFill/>
          <a:ln>
            <a:noFill/>
          </a:ln>
        </p:spPr>
      </p:pic>
      <p:sp>
        <p:nvSpPr>
          <p:cNvPr id="121" name="Google Shape;121;p5"/>
          <p:cNvSpPr txBox="1"/>
          <p:nvPr/>
        </p:nvSpPr>
        <p:spPr>
          <a:xfrm>
            <a:off x="755576" y="1772816"/>
            <a:ext cx="6913364" cy="329320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nl-NL" sz="4000">
                <a:solidFill>
                  <a:srgbClr val="FF0000"/>
                </a:solidFill>
                <a:latin typeface="Calibri"/>
                <a:ea typeface="Calibri"/>
                <a:cs typeface="Calibri"/>
                <a:sym typeface="Calibri"/>
              </a:rPr>
              <a:t>Je kunt niet niet communiceren</a:t>
            </a:r>
            <a:endParaRPr/>
          </a:p>
          <a:p>
            <a:pPr indent="0" lvl="0" marL="0" marR="0" rtl="0" algn="l">
              <a:spcBef>
                <a:spcPts val="0"/>
              </a:spcBef>
              <a:spcAft>
                <a:spcPts val="0"/>
              </a:spcAft>
              <a:buNone/>
            </a:pPr>
            <a:r>
              <a:rPr b="1" lang="nl-NL" sz="2400">
                <a:solidFill>
                  <a:srgbClr val="363639"/>
                </a:solidFill>
                <a:latin typeface="Calibri"/>
                <a:ea typeface="Calibri"/>
                <a:cs typeface="Calibri"/>
                <a:sym typeface="Calibri"/>
              </a:rPr>
              <a:t>Zodra twee mensen bijeen zijn, communiceren ze automatisch.</a:t>
            </a:r>
            <a:endParaRPr/>
          </a:p>
          <a:p>
            <a:pPr indent="0" lvl="0" marL="0" marR="0" rtl="0" algn="l">
              <a:spcBef>
                <a:spcPts val="0"/>
              </a:spcBef>
              <a:spcAft>
                <a:spcPts val="0"/>
              </a:spcAft>
              <a:buNone/>
            </a:pPr>
            <a:r>
              <a:rPr b="1" lang="nl-NL" sz="2400">
                <a:solidFill>
                  <a:srgbClr val="363639"/>
                </a:solidFill>
                <a:latin typeface="Calibri"/>
                <a:ea typeface="Calibri"/>
                <a:cs typeface="Calibri"/>
                <a:sym typeface="Calibri"/>
              </a:rPr>
              <a:t>Het is onmogelijk niet te communiceren. Natuurlijk kunnen beide personen zwijgen maar ook dan drukken ze iets uit- bijvoorbeeld spanning of tegenzin om met elkaar te praten of verveling.</a:t>
            </a:r>
            <a:endParaRPr/>
          </a:p>
          <a:p>
            <a:pPr indent="0" lvl="0" marL="0" marR="0" rtl="0" algn="l">
              <a:spcBef>
                <a:spcPts val="0"/>
              </a:spcBef>
              <a:spcAft>
                <a:spcPts val="0"/>
              </a:spcAft>
              <a:buNone/>
            </a:pPr>
            <a:r>
              <a:rPr b="1" lang="nl-NL" sz="2400">
                <a:solidFill>
                  <a:srgbClr val="363639"/>
                </a:solidFill>
                <a:latin typeface="Calibri"/>
                <a:ea typeface="Calibri"/>
                <a:cs typeface="Calibri"/>
                <a:sym typeface="Calibri"/>
              </a:rPr>
              <a:t>Ook dat is communicatie.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6" name="Shape 126"/>
        <p:cNvGrpSpPr/>
        <p:nvPr/>
      </p:nvGrpSpPr>
      <p:grpSpPr>
        <a:xfrm>
          <a:off x="0" y="0"/>
          <a:ext cx="0" cy="0"/>
          <a:chOff x="0" y="0"/>
          <a:chExt cx="0" cy="0"/>
        </a:xfrm>
      </p:grpSpPr>
      <p:sp>
        <p:nvSpPr>
          <p:cNvPr id="127" name="Google Shape;127;p6"/>
          <p:cNvSpPr txBox="1"/>
          <p:nvPr>
            <p:ph type="title"/>
          </p:nvPr>
        </p:nvSpPr>
        <p:spPr>
          <a:xfrm>
            <a:off x="684213" y="1196975"/>
            <a:ext cx="2519362" cy="8636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000"/>
              <a:buFont typeface="Calibri"/>
              <a:buNone/>
            </a:pPr>
            <a:r>
              <a:rPr lang="nl-NL" sz="4000">
                <a:latin typeface="Calibri"/>
                <a:ea typeface="Calibri"/>
                <a:cs typeface="Calibri"/>
                <a:sym typeface="Calibri"/>
              </a:rPr>
              <a:t>Axioma II</a:t>
            </a:r>
            <a:endParaRPr sz="4000">
              <a:latin typeface="Calibri"/>
              <a:ea typeface="Calibri"/>
              <a:cs typeface="Calibri"/>
              <a:sym typeface="Calibri"/>
            </a:endParaRPr>
          </a:p>
        </p:txBody>
      </p:sp>
      <p:sp>
        <p:nvSpPr>
          <p:cNvPr id="128" name="Google Shape;128;p6"/>
          <p:cNvSpPr txBox="1"/>
          <p:nvPr>
            <p:ph idx="1" type="body"/>
          </p:nvPr>
        </p:nvSpPr>
        <p:spPr>
          <a:xfrm>
            <a:off x="395288" y="4221163"/>
            <a:ext cx="8064500" cy="1557337"/>
          </a:xfrm>
          <a:prstGeom prst="rect">
            <a:avLst/>
          </a:prstGeom>
          <a:noFill/>
          <a:ln>
            <a:noFill/>
          </a:ln>
        </p:spPr>
        <p:txBody>
          <a:bodyPr anchorCtr="0" anchor="t" bIns="45700" lIns="91425" spcFirstLastPara="1" rIns="91425" wrap="square" tIns="45700">
            <a:normAutofit/>
          </a:bodyPr>
          <a:lstStyle/>
          <a:p>
            <a:pPr indent="-165100" lvl="0" marL="342900" rtl="0" algn="l">
              <a:spcBef>
                <a:spcPts val="0"/>
              </a:spcBef>
              <a:spcAft>
                <a:spcPts val="0"/>
              </a:spcAft>
              <a:buClr>
                <a:schemeClr val="dk1"/>
              </a:buClr>
              <a:buSzPts val="2800"/>
              <a:buNone/>
            </a:pPr>
            <a:r>
              <a:t/>
            </a:r>
            <a:endParaRPr sz="2800"/>
          </a:p>
          <a:p>
            <a:pPr indent="-215900" lvl="0" marL="342900" rtl="0" algn="l">
              <a:spcBef>
                <a:spcPts val="400"/>
              </a:spcBef>
              <a:spcAft>
                <a:spcPts val="0"/>
              </a:spcAft>
              <a:buClr>
                <a:schemeClr val="dk1"/>
              </a:buClr>
              <a:buSzPts val="2000"/>
              <a:buNone/>
            </a:pPr>
            <a:r>
              <a:t/>
            </a:r>
            <a:endParaRPr sz="2000"/>
          </a:p>
        </p:txBody>
      </p:sp>
      <p:pic>
        <p:nvPicPr>
          <p:cNvPr id="129" name="Google Shape;129;p6"/>
          <p:cNvPicPr preferRelativeResize="0"/>
          <p:nvPr/>
        </p:nvPicPr>
        <p:blipFill rotWithShape="1">
          <a:blip r:embed="rId3">
            <a:alphaModFix/>
          </a:blip>
          <a:srcRect b="0" l="0" r="0" t="0"/>
          <a:stretch/>
        </p:blipFill>
        <p:spPr>
          <a:xfrm>
            <a:off x="4657824" y="-25334"/>
            <a:ext cx="4486175" cy="3958390"/>
          </a:xfrm>
          <a:prstGeom prst="rect">
            <a:avLst/>
          </a:prstGeom>
          <a:noFill/>
          <a:ln>
            <a:noFill/>
          </a:ln>
        </p:spPr>
      </p:pic>
      <p:sp>
        <p:nvSpPr>
          <p:cNvPr id="130" name="Google Shape;130;p6"/>
          <p:cNvSpPr txBox="1"/>
          <p:nvPr/>
        </p:nvSpPr>
        <p:spPr>
          <a:xfrm>
            <a:off x="317732" y="3356992"/>
            <a:ext cx="8137202" cy="255454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nl-NL" sz="4000">
                <a:solidFill>
                  <a:srgbClr val="FF0000"/>
                </a:solidFill>
                <a:latin typeface="Calibri"/>
                <a:ea typeface="Calibri"/>
                <a:cs typeface="Calibri"/>
                <a:sym typeface="Calibri"/>
              </a:rPr>
              <a:t>Je spreekt altijd dubbel</a:t>
            </a:r>
            <a:endParaRPr/>
          </a:p>
          <a:p>
            <a:pPr indent="0" lvl="0" marL="0" marR="0" rtl="0" algn="l">
              <a:spcBef>
                <a:spcPts val="0"/>
              </a:spcBef>
              <a:spcAft>
                <a:spcPts val="0"/>
              </a:spcAft>
              <a:buNone/>
            </a:pPr>
            <a:r>
              <a:rPr b="1" lang="nl-NL" sz="2400">
                <a:solidFill>
                  <a:srgbClr val="363639"/>
                </a:solidFill>
                <a:latin typeface="Calibri"/>
                <a:ea typeface="Calibri"/>
                <a:cs typeface="Calibri"/>
                <a:sym typeface="Calibri"/>
              </a:rPr>
              <a:t>Als twee mensen communiceren dan heeft datgene wat er gecommuniceerd wordt altijd een inhoudelijk en een betrekkingsaspect.</a:t>
            </a:r>
            <a:endParaRPr/>
          </a:p>
          <a:p>
            <a:pPr indent="0" lvl="0" marL="0" marR="0" rtl="0" algn="l">
              <a:spcBef>
                <a:spcPts val="0"/>
              </a:spcBef>
              <a:spcAft>
                <a:spcPts val="0"/>
              </a:spcAft>
              <a:buNone/>
            </a:pPr>
            <a:r>
              <a:rPr b="1" lang="nl-NL" sz="2400">
                <a:solidFill>
                  <a:srgbClr val="363639"/>
                </a:solidFill>
                <a:latin typeface="Calibri"/>
                <a:ea typeface="Calibri"/>
                <a:cs typeface="Calibri"/>
                <a:sym typeface="Calibri"/>
              </a:rPr>
              <a:t>Er wordt iets inhoudelijks gezegd, maar aan het proces van het zeggen zelf zit ook altijd een relationeel aspect.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5" name="Shape 135"/>
        <p:cNvGrpSpPr/>
        <p:nvPr/>
      </p:nvGrpSpPr>
      <p:grpSpPr>
        <a:xfrm>
          <a:off x="0" y="0"/>
          <a:ext cx="0" cy="0"/>
          <a:chOff x="0" y="0"/>
          <a:chExt cx="0" cy="0"/>
        </a:xfrm>
      </p:grpSpPr>
      <p:pic>
        <p:nvPicPr>
          <p:cNvPr descr="http://www.nature.com/ki/journal/v62/n5/images/4493262f1b.gif" id="136" name="Google Shape;136;p7"/>
          <p:cNvPicPr preferRelativeResize="0"/>
          <p:nvPr/>
        </p:nvPicPr>
        <p:blipFill rotWithShape="1">
          <a:blip r:embed="rId3">
            <a:alphaModFix/>
          </a:blip>
          <a:srcRect b="0" l="0" r="0" t="0"/>
          <a:stretch/>
        </p:blipFill>
        <p:spPr>
          <a:xfrm>
            <a:off x="2339752" y="-22767"/>
            <a:ext cx="6626300" cy="5184302"/>
          </a:xfrm>
          <a:prstGeom prst="rect">
            <a:avLst/>
          </a:prstGeom>
          <a:noFill/>
          <a:ln>
            <a:noFill/>
          </a:ln>
        </p:spPr>
      </p:pic>
      <p:sp>
        <p:nvSpPr>
          <p:cNvPr id="137" name="Google Shape;137;p7"/>
          <p:cNvSpPr txBox="1"/>
          <p:nvPr>
            <p:ph type="title"/>
          </p:nvPr>
        </p:nvSpPr>
        <p:spPr>
          <a:xfrm>
            <a:off x="611560" y="980728"/>
            <a:ext cx="2520950" cy="8636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000"/>
              <a:buFont typeface="Calibri"/>
              <a:buNone/>
            </a:pPr>
            <a:r>
              <a:rPr lang="nl-NL" sz="4000">
                <a:latin typeface="Calibri"/>
                <a:ea typeface="Calibri"/>
                <a:cs typeface="Calibri"/>
                <a:sym typeface="Calibri"/>
              </a:rPr>
              <a:t>Axioma III</a:t>
            </a:r>
            <a:endParaRPr sz="4000">
              <a:latin typeface="Calibri"/>
              <a:ea typeface="Calibri"/>
              <a:cs typeface="Calibri"/>
              <a:sym typeface="Calibri"/>
            </a:endParaRPr>
          </a:p>
        </p:txBody>
      </p:sp>
      <p:sp>
        <p:nvSpPr>
          <p:cNvPr id="138" name="Google Shape;138;p7"/>
          <p:cNvSpPr txBox="1"/>
          <p:nvPr>
            <p:ph idx="1" type="body"/>
          </p:nvPr>
        </p:nvSpPr>
        <p:spPr>
          <a:xfrm>
            <a:off x="1079500" y="4076700"/>
            <a:ext cx="8064500" cy="1557338"/>
          </a:xfrm>
          <a:prstGeom prst="rect">
            <a:avLst/>
          </a:prstGeom>
          <a:noFill/>
          <a:ln>
            <a:noFill/>
          </a:ln>
        </p:spPr>
        <p:txBody>
          <a:bodyPr anchorCtr="0" anchor="t" bIns="45700" lIns="91425" spcFirstLastPara="1" rIns="91425" wrap="square" tIns="45700">
            <a:normAutofit/>
          </a:bodyPr>
          <a:lstStyle/>
          <a:p>
            <a:pPr indent="-165100" lvl="0" marL="342900" rtl="0" algn="l">
              <a:spcBef>
                <a:spcPts val="0"/>
              </a:spcBef>
              <a:spcAft>
                <a:spcPts val="0"/>
              </a:spcAft>
              <a:buClr>
                <a:schemeClr val="dk1"/>
              </a:buClr>
              <a:buSzPts val="2800"/>
              <a:buNone/>
            </a:pPr>
            <a:r>
              <a:t/>
            </a:r>
            <a:endParaRPr sz="2800"/>
          </a:p>
          <a:p>
            <a:pPr indent="-215900" lvl="0" marL="342900" rtl="0" algn="l">
              <a:spcBef>
                <a:spcPts val="400"/>
              </a:spcBef>
              <a:spcAft>
                <a:spcPts val="0"/>
              </a:spcAft>
              <a:buClr>
                <a:schemeClr val="dk1"/>
              </a:buClr>
              <a:buSzPts val="2000"/>
              <a:buNone/>
            </a:pPr>
            <a:r>
              <a:t/>
            </a:r>
            <a:endParaRPr sz="2000"/>
          </a:p>
        </p:txBody>
      </p:sp>
      <p:sp>
        <p:nvSpPr>
          <p:cNvPr id="139" name="Google Shape;139;p7"/>
          <p:cNvSpPr txBox="1"/>
          <p:nvPr/>
        </p:nvSpPr>
        <p:spPr>
          <a:xfrm>
            <a:off x="323528" y="4581128"/>
            <a:ext cx="7704856" cy="181588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nl-NL" sz="4000">
                <a:solidFill>
                  <a:srgbClr val="FF0000"/>
                </a:solidFill>
                <a:latin typeface="Calibri"/>
                <a:ea typeface="Calibri"/>
                <a:cs typeface="Calibri"/>
                <a:sym typeface="Calibri"/>
              </a:rPr>
              <a:t>Elk zijn waarheid</a:t>
            </a:r>
            <a:endParaRPr/>
          </a:p>
          <a:p>
            <a:pPr indent="0" lvl="0" marL="0" marR="0" rtl="0" algn="l">
              <a:spcBef>
                <a:spcPts val="0"/>
              </a:spcBef>
              <a:spcAft>
                <a:spcPts val="0"/>
              </a:spcAft>
              <a:buNone/>
            </a:pPr>
            <a:r>
              <a:rPr b="1" lang="nl-NL" sz="2400">
                <a:solidFill>
                  <a:srgbClr val="363639"/>
                </a:solidFill>
                <a:latin typeface="Calibri"/>
                <a:ea typeface="Calibri"/>
                <a:cs typeface="Calibri"/>
                <a:sym typeface="Calibri"/>
              </a:rPr>
              <a:t>We moeten de context begrijpen waarin iemand iets wil zeggen. Het is onmogelijk elkaar te begrijpen als je geen structuur aanbrengt in de uitgewisselde boodschappen.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4" name="Shape 144"/>
        <p:cNvGrpSpPr/>
        <p:nvPr/>
      </p:nvGrpSpPr>
      <p:grpSpPr>
        <a:xfrm>
          <a:off x="0" y="0"/>
          <a:ext cx="0" cy="0"/>
          <a:chOff x="0" y="0"/>
          <a:chExt cx="0" cy="0"/>
        </a:xfrm>
      </p:grpSpPr>
      <p:sp>
        <p:nvSpPr>
          <p:cNvPr id="145" name="Google Shape;145;p8"/>
          <p:cNvSpPr txBox="1"/>
          <p:nvPr>
            <p:ph type="title"/>
          </p:nvPr>
        </p:nvSpPr>
        <p:spPr>
          <a:xfrm>
            <a:off x="684213" y="1557338"/>
            <a:ext cx="2519362" cy="8636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000"/>
              <a:buFont typeface="Calibri"/>
              <a:buNone/>
            </a:pPr>
            <a:r>
              <a:rPr lang="nl-NL" sz="4000">
                <a:latin typeface="Calibri"/>
                <a:ea typeface="Calibri"/>
                <a:cs typeface="Calibri"/>
                <a:sym typeface="Calibri"/>
              </a:rPr>
              <a:t>Axioma IV</a:t>
            </a:r>
            <a:endParaRPr sz="4000">
              <a:latin typeface="Calibri"/>
              <a:ea typeface="Calibri"/>
              <a:cs typeface="Calibri"/>
              <a:sym typeface="Calibri"/>
            </a:endParaRPr>
          </a:p>
        </p:txBody>
      </p:sp>
      <p:sp>
        <p:nvSpPr>
          <p:cNvPr id="146" name="Google Shape;146;p8"/>
          <p:cNvSpPr txBox="1"/>
          <p:nvPr>
            <p:ph idx="1" type="body"/>
          </p:nvPr>
        </p:nvSpPr>
        <p:spPr>
          <a:xfrm>
            <a:off x="395288" y="4221163"/>
            <a:ext cx="8064500" cy="1557337"/>
          </a:xfrm>
          <a:prstGeom prst="rect">
            <a:avLst/>
          </a:prstGeom>
          <a:noFill/>
          <a:ln>
            <a:noFill/>
          </a:ln>
        </p:spPr>
        <p:txBody>
          <a:bodyPr anchorCtr="0" anchor="t" bIns="45700" lIns="91425" spcFirstLastPara="1" rIns="91425" wrap="square" tIns="45700">
            <a:normAutofit/>
          </a:bodyPr>
          <a:lstStyle/>
          <a:p>
            <a:pPr indent="-165100" lvl="0" marL="342900" rtl="0" algn="l">
              <a:spcBef>
                <a:spcPts val="0"/>
              </a:spcBef>
              <a:spcAft>
                <a:spcPts val="0"/>
              </a:spcAft>
              <a:buClr>
                <a:schemeClr val="dk1"/>
              </a:buClr>
              <a:buSzPts val="2800"/>
              <a:buNone/>
            </a:pPr>
            <a:r>
              <a:t/>
            </a:r>
            <a:endParaRPr sz="2800"/>
          </a:p>
          <a:p>
            <a:pPr indent="-215900" lvl="0" marL="342900" rtl="0" algn="l">
              <a:spcBef>
                <a:spcPts val="400"/>
              </a:spcBef>
              <a:spcAft>
                <a:spcPts val="0"/>
              </a:spcAft>
              <a:buClr>
                <a:schemeClr val="dk1"/>
              </a:buClr>
              <a:buSzPts val="2000"/>
              <a:buNone/>
            </a:pPr>
            <a:r>
              <a:t/>
            </a:r>
            <a:endParaRPr sz="2000"/>
          </a:p>
        </p:txBody>
      </p:sp>
      <p:sp>
        <p:nvSpPr>
          <p:cNvPr id="147" name="Google Shape;147;p8"/>
          <p:cNvSpPr txBox="1"/>
          <p:nvPr/>
        </p:nvSpPr>
        <p:spPr>
          <a:xfrm>
            <a:off x="251520" y="3284984"/>
            <a:ext cx="8640960" cy="255454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nl-NL" sz="4000">
                <a:solidFill>
                  <a:srgbClr val="FF0000"/>
                </a:solidFill>
                <a:latin typeface="Calibri"/>
                <a:ea typeface="Calibri"/>
                <a:cs typeface="Calibri"/>
                <a:sym typeface="Calibri"/>
              </a:rPr>
              <a:t>Met woorden of zonder?</a:t>
            </a:r>
            <a:endParaRPr/>
          </a:p>
          <a:p>
            <a:pPr indent="0" lvl="0" marL="0" marR="0" rtl="0" algn="l">
              <a:spcBef>
                <a:spcPts val="0"/>
              </a:spcBef>
              <a:spcAft>
                <a:spcPts val="0"/>
              </a:spcAft>
              <a:buNone/>
            </a:pPr>
            <a:r>
              <a:rPr b="1" lang="nl-NL" sz="2400">
                <a:solidFill>
                  <a:srgbClr val="363639"/>
                </a:solidFill>
                <a:latin typeface="Calibri"/>
                <a:ea typeface="Calibri"/>
                <a:cs typeface="Calibri"/>
                <a:sym typeface="Calibri"/>
              </a:rPr>
              <a:t>Mensen communiceren altijd op twee niveaus tegelijk. Ze spreken in woorden en gebaren die duidelijk omschreven betekenissen hebben(digitaal), en daarnaast spreken ze net zo goed (of meer nog?) met hun lichaam: de non-verbale (analoge) uitdrukkingskracht.</a:t>
            </a:r>
            <a:endParaRPr/>
          </a:p>
        </p:txBody>
      </p:sp>
      <p:pic>
        <p:nvPicPr>
          <p:cNvPr id="148" name="Google Shape;148;p8"/>
          <p:cNvPicPr preferRelativeResize="0"/>
          <p:nvPr/>
        </p:nvPicPr>
        <p:blipFill rotWithShape="1">
          <a:blip r:embed="rId3">
            <a:alphaModFix/>
          </a:blip>
          <a:srcRect b="0" l="0" r="0" t="0"/>
          <a:stretch/>
        </p:blipFill>
        <p:spPr>
          <a:xfrm>
            <a:off x="3749494" y="548680"/>
            <a:ext cx="3991454" cy="2664296"/>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3" name="Shape 153"/>
        <p:cNvGrpSpPr/>
        <p:nvPr/>
      </p:nvGrpSpPr>
      <p:grpSpPr>
        <a:xfrm>
          <a:off x="0" y="0"/>
          <a:ext cx="0" cy="0"/>
          <a:chOff x="0" y="0"/>
          <a:chExt cx="0" cy="0"/>
        </a:xfrm>
      </p:grpSpPr>
      <p:sp>
        <p:nvSpPr>
          <p:cNvPr id="154" name="Google Shape;154;p9"/>
          <p:cNvSpPr txBox="1"/>
          <p:nvPr>
            <p:ph type="title"/>
          </p:nvPr>
        </p:nvSpPr>
        <p:spPr>
          <a:xfrm>
            <a:off x="755650" y="549275"/>
            <a:ext cx="2520950" cy="719138"/>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000"/>
              <a:buFont typeface="Calibri"/>
              <a:buNone/>
            </a:pPr>
            <a:r>
              <a:rPr lang="nl-NL" sz="4000">
                <a:latin typeface="Calibri"/>
                <a:ea typeface="Calibri"/>
                <a:cs typeface="Calibri"/>
                <a:sym typeface="Calibri"/>
              </a:rPr>
              <a:t>Axioma V</a:t>
            </a:r>
            <a:endParaRPr sz="4000">
              <a:latin typeface="Calibri"/>
              <a:ea typeface="Calibri"/>
              <a:cs typeface="Calibri"/>
              <a:sym typeface="Calibri"/>
            </a:endParaRPr>
          </a:p>
        </p:txBody>
      </p:sp>
      <p:sp>
        <p:nvSpPr>
          <p:cNvPr id="155" name="Google Shape;155;p9"/>
          <p:cNvSpPr txBox="1"/>
          <p:nvPr>
            <p:ph idx="1" type="body"/>
          </p:nvPr>
        </p:nvSpPr>
        <p:spPr>
          <a:xfrm>
            <a:off x="395288" y="4221163"/>
            <a:ext cx="8064500" cy="1557337"/>
          </a:xfrm>
          <a:prstGeom prst="rect">
            <a:avLst/>
          </a:prstGeom>
          <a:noFill/>
          <a:ln>
            <a:noFill/>
          </a:ln>
        </p:spPr>
        <p:txBody>
          <a:bodyPr anchorCtr="0" anchor="t" bIns="45700" lIns="91425" spcFirstLastPara="1" rIns="91425" wrap="square" tIns="45700">
            <a:normAutofit/>
          </a:bodyPr>
          <a:lstStyle/>
          <a:p>
            <a:pPr indent="-165100" lvl="0" marL="342900" rtl="0" algn="l">
              <a:spcBef>
                <a:spcPts val="0"/>
              </a:spcBef>
              <a:spcAft>
                <a:spcPts val="0"/>
              </a:spcAft>
              <a:buClr>
                <a:schemeClr val="dk1"/>
              </a:buClr>
              <a:buSzPts val="2800"/>
              <a:buNone/>
            </a:pPr>
            <a:r>
              <a:t/>
            </a:r>
            <a:endParaRPr sz="2800"/>
          </a:p>
          <a:p>
            <a:pPr indent="-215900" lvl="0" marL="342900" rtl="0" algn="l">
              <a:spcBef>
                <a:spcPts val="400"/>
              </a:spcBef>
              <a:spcAft>
                <a:spcPts val="0"/>
              </a:spcAft>
              <a:buClr>
                <a:schemeClr val="dk1"/>
              </a:buClr>
              <a:buSzPts val="2000"/>
              <a:buNone/>
            </a:pPr>
            <a:r>
              <a:t/>
            </a:r>
            <a:endParaRPr sz="2000"/>
          </a:p>
        </p:txBody>
      </p:sp>
      <p:sp>
        <p:nvSpPr>
          <p:cNvPr id="156" name="Google Shape;156;p9"/>
          <p:cNvSpPr txBox="1"/>
          <p:nvPr/>
        </p:nvSpPr>
        <p:spPr>
          <a:xfrm>
            <a:off x="203130" y="1700808"/>
            <a:ext cx="8119413" cy="440120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nl-NL" sz="3200">
                <a:solidFill>
                  <a:srgbClr val="FF0000"/>
                </a:solidFill>
                <a:latin typeface="Calibri"/>
                <a:ea typeface="Calibri"/>
                <a:cs typeface="Calibri"/>
                <a:sym typeface="Calibri"/>
              </a:rPr>
              <a:t>Wie heeft het voor </a:t>
            </a:r>
            <a:endParaRPr/>
          </a:p>
          <a:p>
            <a:pPr indent="0" lvl="0" marL="0" marR="0" rtl="0" algn="l">
              <a:spcBef>
                <a:spcPts val="0"/>
              </a:spcBef>
              <a:spcAft>
                <a:spcPts val="0"/>
              </a:spcAft>
              <a:buNone/>
            </a:pPr>
            <a:r>
              <a:rPr b="1" lang="nl-NL" sz="3200">
                <a:solidFill>
                  <a:srgbClr val="FF0000"/>
                </a:solidFill>
                <a:latin typeface="Calibri"/>
                <a:ea typeface="Calibri"/>
                <a:cs typeface="Calibri"/>
                <a:sym typeface="Calibri"/>
              </a:rPr>
              <a:t>het zeggen?</a:t>
            </a:r>
            <a:endParaRPr/>
          </a:p>
          <a:p>
            <a:pPr indent="0" lvl="0" marL="0" marR="0" rtl="0" algn="l">
              <a:spcBef>
                <a:spcPts val="0"/>
              </a:spcBef>
              <a:spcAft>
                <a:spcPts val="0"/>
              </a:spcAft>
              <a:buNone/>
            </a:pPr>
            <a:r>
              <a:t/>
            </a:r>
            <a:endParaRPr b="1" sz="2400">
              <a:solidFill>
                <a:srgbClr val="363639"/>
              </a:solidFill>
              <a:latin typeface="Calibri"/>
              <a:ea typeface="Calibri"/>
              <a:cs typeface="Calibri"/>
              <a:sym typeface="Calibri"/>
            </a:endParaRPr>
          </a:p>
          <a:p>
            <a:pPr indent="0" lvl="0" marL="0" marR="0" rtl="0" algn="l">
              <a:spcBef>
                <a:spcPts val="0"/>
              </a:spcBef>
              <a:spcAft>
                <a:spcPts val="0"/>
              </a:spcAft>
              <a:buNone/>
            </a:pPr>
            <a:r>
              <a:rPr b="1" lang="nl-NL" sz="2400">
                <a:solidFill>
                  <a:srgbClr val="363639"/>
                </a:solidFill>
                <a:latin typeface="Calibri"/>
                <a:ea typeface="Calibri"/>
                <a:cs typeface="Calibri"/>
                <a:sym typeface="Calibri"/>
              </a:rPr>
              <a:t>Interactie </a:t>
            </a:r>
            <a:endParaRPr/>
          </a:p>
          <a:p>
            <a:pPr indent="-342900" lvl="0" marL="342900" marR="0" rtl="0" algn="l">
              <a:spcBef>
                <a:spcPts val="0"/>
              </a:spcBef>
              <a:spcAft>
                <a:spcPts val="0"/>
              </a:spcAft>
              <a:buClr>
                <a:srgbClr val="363639"/>
              </a:buClr>
              <a:buSzPts val="2400"/>
              <a:buFont typeface="Arial"/>
              <a:buChar char="•"/>
            </a:pPr>
            <a:r>
              <a:rPr b="1" lang="nl-NL" sz="2400">
                <a:solidFill>
                  <a:srgbClr val="363639"/>
                </a:solidFill>
                <a:latin typeface="Calibri"/>
                <a:ea typeface="Calibri"/>
                <a:cs typeface="Calibri"/>
                <a:sym typeface="Calibri"/>
              </a:rPr>
              <a:t>Symmetrisch betekent communiceren op hetzelfde machtsniveau.  (vrienden, relatiebevorderend)</a:t>
            </a:r>
            <a:endParaRPr/>
          </a:p>
          <a:p>
            <a:pPr indent="-342900" lvl="0" marL="342900" marR="0" rtl="0" algn="l">
              <a:spcBef>
                <a:spcPts val="0"/>
              </a:spcBef>
              <a:spcAft>
                <a:spcPts val="0"/>
              </a:spcAft>
              <a:buClr>
                <a:srgbClr val="363639"/>
              </a:buClr>
              <a:buSzPts val="2400"/>
              <a:buFont typeface="Arial"/>
              <a:buChar char="•"/>
            </a:pPr>
            <a:r>
              <a:rPr b="1" lang="nl-NL" sz="2400">
                <a:solidFill>
                  <a:srgbClr val="363639"/>
                </a:solidFill>
                <a:latin typeface="Calibri"/>
                <a:ea typeface="Calibri"/>
                <a:cs typeface="Calibri"/>
                <a:sym typeface="Calibri"/>
              </a:rPr>
              <a:t>Complementair betekent communiceren vanuit ongelijke macht, bijvoorbeeld ouder en kind, werkgever en werknemer. Beiden vertonen verschillend gedrag en hebben verschillende verwachtingen. Dat kan relatieremmend zijn.</a:t>
            </a:r>
            <a:endParaRPr/>
          </a:p>
        </p:txBody>
      </p:sp>
      <p:pic>
        <p:nvPicPr>
          <p:cNvPr id="157" name="Google Shape;157;p9"/>
          <p:cNvPicPr preferRelativeResize="0"/>
          <p:nvPr/>
        </p:nvPicPr>
        <p:blipFill rotWithShape="1">
          <a:blip r:embed="rId3">
            <a:alphaModFix/>
          </a:blip>
          <a:srcRect b="0" l="0" r="0" t="0"/>
          <a:stretch/>
        </p:blipFill>
        <p:spPr>
          <a:xfrm>
            <a:off x="5176170" y="476672"/>
            <a:ext cx="2909414" cy="288032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thema">
  <a:themeElements>
    <a:clrScheme name="Kantoor">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thema">
  <a:themeElements>
    <a:clrScheme name="Kantoor">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2019-09-24T09:16:55Z</dcterms:created>
  <dc:creator>Zwanie van Rij</dc:creator>
</cp:coreProperties>
</file>